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87" r:id="rId5"/>
    <p:sldMasterId id="2147483695" r:id="rId6"/>
    <p:sldMasterId id="2147483698" r:id="rId7"/>
    <p:sldMasterId id="2147483706" r:id="rId8"/>
  </p:sldMasterIdLst>
  <p:notesMasterIdLst>
    <p:notesMasterId r:id="rId44"/>
  </p:notesMasterIdLst>
  <p:handoutMasterIdLst>
    <p:handoutMasterId r:id="rId45"/>
  </p:handoutMasterIdLst>
  <p:sldIdLst>
    <p:sldId id="256" r:id="rId9"/>
    <p:sldId id="371" r:id="rId10"/>
    <p:sldId id="372" r:id="rId11"/>
    <p:sldId id="377" r:id="rId12"/>
    <p:sldId id="396" r:id="rId13"/>
    <p:sldId id="382" r:id="rId14"/>
    <p:sldId id="383" r:id="rId15"/>
    <p:sldId id="373" r:id="rId16"/>
    <p:sldId id="384" r:id="rId17"/>
    <p:sldId id="397" r:id="rId18"/>
    <p:sldId id="385" r:id="rId19"/>
    <p:sldId id="413" r:id="rId20"/>
    <p:sldId id="386" r:id="rId21"/>
    <p:sldId id="374" r:id="rId22"/>
    <p:sldId id="387" r:id="rId23"/>
    <p:sldId id="375" r:id="rId24"/>
    <p:sldId id="390" r:id="rId25"/>
    <p:sldId id="391" r:id="rId26"/>
    <p:sldId id="410" r:id="rId27"/>
    <p:sldId id="412" r:id="rId28"/>
    <p:sldId id="392" r:id="rId29"/>
    <p:sldId id="411" r:id="rId30"/>
    <p:sldId id="376" r:id="rId31"/>
    <p:sldId id="393" r:id="rId32"/>
    <p:sldId id="394" r:id="rId33"/>
    <p:sldId id="399" r:id="rId34"/>
    <p:sldId id="402" r:id="rId35"/>
    <p:sldId id="405" r:id="rId36"/>
    <p:sldId id="406" r:id="rId37"/>
    <p:sldId id="407" r:id="rId38"/>
    <p:sldId id="408" r:id="rId39"/>
    <p:sldId id="409" r:id="rId40"/>
    <p:sldId id="280" r:id="rId41"/>
    <p:sldId id="403" r:id="rId42"/>
    <p:sldId id="4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" initials="I" lastIdx="2" clrIdx="0">
    <p:extLst>
      <p:ext uri="{19B8F6BF-5375-455C-9EA6-DF929625EA0E}">
        <p15:presenceInfo xmlns:p15="http://schemas.microsoft.com/office/powerpoint/2012/main" userId="S::jpenroi@jci.com::3680a06d-6d44-4b9b-945b-082387324b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F0"/>
    <a:srgbClr val="CBD1DF"/>
    <a:srgbClr val="00539E"/>
    <a:srgbClr val="07348F"/>
    <a:srgbClr val="A9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50188-6B2E-4BB5-B3C5-83170EC212ED}" v="8" dt="2022-06-13T16:09:15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5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White" userId="5ffa5769-8335-4e55-b2ea-5221f2f1b147" providerId="ADAL" clId="{7CF50188-6B2E-4BB5-B3C5-83170EC212ED}"/>
    <pc:docChg chg="undo custSel modSld modShowInfo">
      <pc:chgData name="Ross White" userId="5ffa5769-8335-4e55-b2ea-5221f2f1b147" providerId="ADAL" clId="{7CF50188-6B2E-4BB5-B3C5-83170EC212ED}" dt="2022-06-13T16:10:00.135" v="736" actId="6549"/>
      <pc:docMkLst>
        <pc:docMk/>
      </pc:docMkLst>
      <pc:sldChg chg="modSp mod">
        <pc:chgData name="Ross White" userId="5ffa5769-8335-4e55-b2ea-5221f2f1b147" providerId="ADAL" clId="{7CF50188-6B2E-4BB5-B3C5-83170EC212ED}" dt="2022-06-08T15:08:42.925" v="169" actId="14100"/>
        <pc:sldMkLst>
          <pc:docMk/>
          <pc:sldMk cId="742880673" sldId="377"/>
        </pc:sldMkLst>
        <pc:spChg chg="mod">
          <ac:chgData name="Ross White" userId="5ffa5769-8335-4e55-b2ea-5221f2f1b147" providerId="ADAL" clId="{7CF50188-6B2E-4BB5-B3C5-83170EC212ED}" dt="2022-06-08T15:08:42.925" v="169" actId="14100"/>
          <ac:spMkLst>
            <pc:docMk/>
            <pc:sldMk cId="742880673" sldId="377"/>
            <ac:spMk id="12" creationId="{16304467-2890-46FD-9D5B-51144F438223}"/>
          </ac:spMkLst>
        </pc:spChg>
      </pc:sldChg>
      <pc:sldChg chg="addSp modSp mod">
        <pc:chgData name="Ross White" userId="5ffa5769-8335-4e55-b2ea-5221f2f1b147" providerId="ADAL" clId="{7CF50188-6B2E-4BB5-B3C5-83170EC212ED}" dt="2022-06-10T19:46:25.304" v="570" actId="207"/>
        <pc:sldMkLst>
          <pc:docMk/>
          <pc:sldMk cId="1222685990" sldId="383"/>
        </pc:sldMkLst>
        <pc:spChg chg="add mod">
          <ac:chgData name="Ross White" userId="5ffa5769-8335-4e55-b2ea-5221f2f1b147" providerId="ADAL" clId="{7CF50188-6B2E-4BB5-B3C5-83170EC212ED}" dt="2022-06-10T19:46:25.304" v="570" actId="207"/>
          <ac:spMkLst>
            <pc:docMk/>
            <pc:sldMk cId="1222685990" sldId="383"/>
            <ac:spMk id="7" creationId="{0EEE9264-FF04-4616-92DC-09C835972089}"/>
          </ac:spMkLst>
        </pc:spChg>
        <pc:spChg chg="mod">
          <ac:chgData name="Ross White" userId="5ffa5769-8335-4e55-b2ea-5221f2f1b147" providerId="ADAL" clId="{7CF50188-6B2E-4BB5-B3C5-83170EC212ED}" dt="2022-06-10T19:46:18.971" v="569" actId="207"/>
          <ac:spMkLst>
            <pc:docMk/>
            <pc:sldMk cId="1222685990" sldId="383"/>
            <ac:spMk id="12" creationId="{16304467-2890-46FD-9D5B-51144F438223}"/>
          </ac:spMkLst>
        </pc:spChg>
      </pc:sldChg>
      <pc:sldChg chg="modSp mod">
        <pc:chgData name="Ross White" userId="5ffa5769-8335-4e55-b2ea-5221f2f1b147" providerId="ADAL" clId="{7CF50188-6B2E-4BB5-B3C5-83170EC212ED}" dt="2022-06-13T16:08:20.266" v="734" actId="20577"/>
        <pc:sldMkLst>
          <pc:docMk/>
          <pc:sldMk cId="1322685467" sldId="385"/>
        </pc:sldMkLst>
        <pc:spChg chg="mod">
          <ac:chgData name="Ross White" userId="5ffa5769-8335-4e55-b2ea-5221f2f1b147" providerId="ADAL" clId="{7CF50188-6B2E-4BB5-B3C5-83170EC212ED}" dt="2022-06-13T16:08:20.266" v="734" actId="20577"/>
          <ac:spMkLst>
            <pc:docMk/>
            <pc:sldMk cId="1322685467" sldId="385"/>
            <ac:spMk id="12" creationId="{16304467-2890-46FD-9D5B-51144F438223}"/>
          </ac:spMkLst>
        </pc:spChg>
      </pc:sldChg>
      <pc:sldChg chg="addSp modSp">
        <pc:chgData name="Ross White" userId="5ffa5769-8335-4e55-b2ea-5221f2f1b147" providerId="ADAL" clId="{7CF50188-6B2E-4BB5-B3C5-83170EC212ED}" dt="2022-06-13T16:09:15.998" v="735"/>
        <pc:sldMkLst>
          <pc:docMk/>
          <pc:sldMk cId="141533001" sldId="386"/>
        </pc:sldMkLst>
        <pc:spChg chg="add mod">
          <ac:chgData name="Ross White" userId="5ffa5769-8335-4e55-b2ea-5221f2f1b147" providerId="ADAL" clId="{7CF50188-6B2E-4BB5-B3C5-83170EC212ED}" dt="2022-06-13T16:09:15.998" v="735"/>
          <ac:spMkLst>
            <pc:docMk/>
            <pc:sldMk cId="141533001" sldId="386"/>
            <ac:spMk id="8" creationId="{61732A5D-D496-4BB3-B129-C8ACCB2E7B17}"/>
          </ac:spMkLst>
        </pc:spChg>
      </pc:sldChg>
      <pc:sldChg chg="modSp mod">
        <pc:chgData name="Ross White" userId="5ffa5769-8335-4e55-b2ea-5221f2f1b147" providerId="ADAL" clId="{7CF50188-6B2E-4BB5-B3C5-83170EC212ED}" dt="2022-06-10T19:41:55.272" v="170" actId="1076"/>
        <pc:sldMkLst>
          <pc:docMk/>
          <pc:sldMk cId="2791640935" sldId="396"/>
        </pc:sldMkLst>
        <pc:spChg chg="mod">
          <ac:chgData name="Ross White" userId="5ffa5769-8335-4e55-b2ea-5221f2f1b147" providerId="ADAL" clId="{7CF50188-6B2E-4BB5-B3C5-83170EC212ED}" dt="2022-06-10T19:41:55.272" v="170" actId="1076"/>
          <ac:spMkLst>
            <pc:docMk/>
            <pc:sldMk cId="2791640935" sldId="396"/>
            <ac:spMk id="7" creationId="{195658DD-7F8A-4843-8107-71B82CF4F927}"/>
          </ac:spMkLst>
        </pc:spChg>
      </pc:sldChg>
      <pc:sldChg chg="modSp mod">
        <pc:chgData name="Ross White" userId="5ffa5769-8335-4e55-b2ea-5221f2f1b147" providerId="ADAL" clId="{7CF50188-6B2E-4BB5-B3C5-83170EC212ED}" dt="2022-06-10T20:54:19.845" v="723" actId="20577"/>
        <pc:sldMkLst>
          <pc:docMk/>
          <pc:sldMk cId="1796156614" sldId="405"/>
        </pc:sldMkLst>
        <pc:spChg chg="mod">
          <ac:chgData name="Ross White" userId="5ffa5769-8335-4e55-b2ea-5221f2f1b147" providerId="ADAL" clId="{7CF50188-6B2E-4BB5-B3C5-83170EC212ED}" dt="2022-06-10T20:54:19.845" v="723" actId="20577"/>
          <ac:spMkLst>
            <pc:docMk/>
            <pc:sldMk cId="1796156614" sldId="405"/>
            <ac:spMk id="12" creationId="{16304467-2890-46FD-9D5B-51144F438223}"/>
          </ac:spMkLst>
        </pc:spChg>
      </pc:sldChg>
      <pc:sldChg chg="addSp modSp mod">
        <pc:chgData name="Ross White" userId="5ffa5769-8335-4e55-b2ea-5221f2f1b147" providerId="ADAL" clId="{7CF50188-6B2E-4BB5-B3C5-83170EC212ED}" dt="2022-06-10T20:49:04.332" v="719" actId="1076"/>
        <pc:sldMkLst>
          <pc:docMk/>
          <pc:sldMk cId="802912434" sldId="406"/>
        </pc:sldMkLst>
        <pc:spChg chg="add mod">
          <ac:chgData name="Ross White" userId="5ffa5769-8335-4e55-b2ea-5221f2f1b147" providerId="ADAL" clId="{7CF50188-6B2E-4BB5-B3C5-83170EC212ED}" dt="2022-06-10T20:49:04.332" v="719" actId="1076"/>
          <ac:spMkLst>
            <pc:docMk/>
            <pc:sldMk cId="802912434" sldId="406"/>
            <ac:spMk id="4" creationId="{4E8785D3-2573-4DA3-ADB7-A9934828B5DE}"/>
          </ac:spMkLst>
        </pc:spChg>
        <pc:spChg chg="add mod">
          <ac:chgData name="Ross White" userId="5ffa5769-8335-4e55-b2ea-5221f2f1b147" providerId="ADAL" clId="{7CF50188-6B2E-4BB5-B3C5-83170EC212ED}" dt="2022-06-10T20:47:28.138" v="691"/>
          <ac:spMkLst>
            <pc:docMk/>
            <pc:sldMk cId="802912434" sldId="406"/>
            <ac:spMk id="6" creationId="{F5439897-6F3F-4909-BDA2-21F503985AB3}"/>
          </ac:spMkLst>
        </pc:spChg>
        <pc:spChg chg="mod">
          <ac:chgData name="Ross White" userId="5ffa5769-8335-4e55-b2ea-5221f2f1b147" providerId="ADAL" clId="{7CF50188-6B2E-4BB5-B3C5-83170EC212ED}" dt="2022-06-10T20:47:44.596" v="696" actId="207"/>
          <ac:spMkLst>
            <pc:docMk/>
            <pc:sldMk cId="802912434" sldId="406"/>
            <ac:spMk id="12" creationId="{16304467-2890-46FD-9D5B-51144F438223}"/>
          </ac:spMkLst>
        </pc:spChg>
        <pc:picChg chg="mod">
          <ac:chgData name="Ross White" userId="5ffa5769-8335-4e55-b2ea-5221f2f1b147" providerId="ADAL" clId="{7CF50188-6B2E-4BB5-B3C5-83170EC212ED}" dt="2022-06-10T20:47:33.497" v="692" actId="1076"/>
          <ac:picMkLst>
            <pc:docMk/>
            <pc:sldMk cId="802912434" sldId="406"/>
            <ac:picMk id="15362" creationId="{4B57BA0A-0B59-4BBE-B196-72034EE61C08}"/>
          </ac:picMkLst>
        </pc:picChg>
      </pc:sldChg>
      <pc:sldChg chg="addSp modSp">
        <pc:chgData name="Ross White" userId="5ffa5769-8335-4e55-b2ea-5221f2f1b147" providerId="ADAL" clId="{7CF50188-6B2E-4BB5-B3C5-83170EC212ED}" dt="2022-06-10T20:49:10.044" v="720"/>
        <pc:sldMkLst>
          <pc:docMk/>
          <pc:sldMk cId="319272084" sldId="407"/>
        </pc:sldMkLst>
        <pc:spChg chg="add mod">
          <ac:chgData name="Ross White" userId="5ffa5769-8335-4e55-b2ea-5221f2f1b147" providerId="ADAL" clId="{7CF50188-6B2E-4BB5-B3C5-83170EC212ED}" dt="2022-06-10T20:49:10.044" v="720"/>
          <ac:spMkLst>
            <pc:docMk/>
            <pc:sldMk cId="319272084" sldId="407"/>
            <ac:spMk id="6" creationId="{5B65ADF9-C821-4EBE-A2DD-D1F964783D8C}"/>
          </ac:spMkLst>
        </pc:spChg>
      </pc:sldChg>
      <pc:sldChg chg="addSp modSp">
        <pc:chgData name="Ross White" userId="5ffa5769-8335-4e55-b2ea-5221f2f1b147" providerId="ADAL" clId="{7CF50188-6B2E-4BB5-B3C5-83170EC212ED}" dt="2022-06-10T20:49:11.870" v="721"/>
        <pc:sldMkLst>
          <pc:docMk/>
          <pc:sldMk cId="4067423919" sldId="408"/>
        </pc:sldMkLst>
        <pc:spChg chg="add mod">
          <ac:chgData name="Ross White" userId="5ffa5769-8335-4e55-b2ea-5221f2f1b147" providerId="ADAL" clId="{7CF50188-6B2E-4BB5-B3C5-83170EC212ED}" dt="2022-06-10T20:49:11.870" v="721"/>
          <ac:spMkLst>
            <pc:docMk/>
            <pc:sldMk cId="4067423919" sldId="408"/>
            <ac:spMk id="5" creationId="{EC457C14-6624-4CE0-9AD6-D8E04CAA25A7}"/>
          </ac:spMkLst>
        </pc:spChg>
      </pc:sldChg>
      <pc:sldChg chg="addSp modSp">
        <pc:chgData name="Ross White" userId="5ffa5769-8335-4e55-b2ea-5221f2f1b147" providerId="ADAL" clId="{7CF50188-6B2E-4BB5-B3C5-83170EC212ED}" dt="2022-06-10T20:49:13.632" v="722"/>
        <pc:sldMkLst>
          <pc:docMk/>
          <pc:sldMk cId="2380108128" sldId="409"/>
        </pc:sldMkLst>
        <pc:spChg chg="add mod">
          <ac:chgData name="Ross White" userId="5ffa5769-8335-4e55-b2ea-5221f2f1b147" providerId="ADAL" clId="{7CF50188-6B2E-4BB5-B3C5-83170EC212ED}" dt="2022-06-10T20:49:13.632" v="722"/>
          <ac:spMkLst>
            <pc:docMk/>
            <pc:sldMk cId="2380108128" sldId="409"/>
            <ac:spMk id="5" creationId="{0D3FC953-CA9C-42B9-A012-7BA1A9AC168B}"/>
          </ac:spMkLst>
        </pc:spChg>
      </pc:sldChg>
      <pc:sldChg chg="modSp mod">
        <pc:chgData name="Ross White" userId="5ffa5769-8335-4e55-b2ea-5221f2f1b147" providerId="ADAL" clId="{7CF50188-6B2E-4BB5-B3C5-83170EC212ED}" dt="2022-06-13T16:10:00.135" v="736" actId="6549"/>
        <pc:sldMkLst>
          <pc:docMk/>
          <pc:sldMk cId="3491661974" sldId="410"/>
        </pc:sldMkLst>
        <pc:spChg chg="mod">
          <ac:chgData name="Ross White" userId="5ffa5769-8335-4e55-b2ea-5221f2f1b147" providerId="ADAL" clId="{7CF50188-6B2E-4BB5-B3C5-83170EC212ED}" dt="2022-06-13T16:10:00.135" v="736" actId="6549"/>
          <ac:spMkLst>
            <pc:docMk/>
            <pc:sldMk cId="3491661974" sldId="410"/>
            <ac:spMk id="16" creationId="{6968FC7B-445F-4830-8985-9008F7F825A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465850-AD4B-3749-BDD1-157A4B1A1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79838-4AC9-B745-95EC-8D57F4D446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E5BC-44B9-E647-9A71-EFB9D3FF410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95F9-A2C8-104A-8FFB-6F4E134B7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15FED-28F4-2049-A405-E22FD8B80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BBFB-FA43-B442-BBC0-BDFF64F3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D9A9-4852-6E4D-9114-6E8A257FA3F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4183-C1A5-7C49-99CC-CF2D68B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92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26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2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6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8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25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99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29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4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7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146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85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16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26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39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290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31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75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9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5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3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926F-30BF-3647-BFEC-71649F3A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A9654-153B-864D-A83B-07784D730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2293-7F9C-7949-AA0D-5CCC04EBE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151110"/>
            <a:ext cx="10958512" cy="4814887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68" userDrawn="1">
          <p15:clr>
            <a:srgbClr val="FBAE40"/>
          </p15:clr>
        </p15:guide>
        <p15:guide id="2" pos="21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341D7-69D8-3842-A50A-2E9B115A3F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82553"/>
            <a:ext cx="12192000" cy="2241685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89CFEB1E-0D9F-A74E-9220-A496A286919C}"/>
              </a:ext>
            </a:extLst>
          </p:cNvPr>
          <p:cNvSpPr/>
          <p:nvPr userDrawn="1"/>
        </p:nvSpPr>
        <p:spPr>
          <a:xfrm>
            <a:off x="-1" y="3424238"/>
            <a:ext cx="12192000" cy="1147761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C3178BAC-82DF-114B-AF54-826DC9C48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2902" y="1716088"/>
            <a:ext cx="1536699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0A2E5778-7109-5D4A-96AC-20DACAA785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1451" y="1716088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27039-C761-9E49-8B46-A849EE04A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noFill/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D504AC1-9C81-2246-965B-E72757B3B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18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64C21E-C506-4749-ACC3-E3F7D987C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433"/>
          <a:stretch/>
        </p:blipFill>
        <p:spPr>
          <a:xfrm>
            <a:off x="0" y="1180260"/>
            <a:ext cx="12192000" cy="345248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B845BCB-1024-3F48-A541-C437189D9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26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36DF61-6C73-B74E-84A4-3B5828F6D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0" y="1175861"/>
            <a:ext cx="12181417" cy="257388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6477AA8-3324-1F42-8B9C-DF41384309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02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F433D-BCB1-364C-AD12-7203D661C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89"/>
          <a:stretch/>
        </p:blipFill>
        <p:spPr>
          <a:xfrm>
            <a:off x="-1" y="1178169"/>
            <a:ext cx="12192001" cy="341680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3F99FB5-7774-7242-906F-64B9F353A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24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0381A-8285-4044-8EAE-D26A978ED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" y="1176080"/>
            <a:ext cx="12187345" cy="276963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7828077-81DA-5048-83FB-8B4A7B08C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0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EC90B-7F4F-414D-9437-4FCA3E68A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" b="-20956"/>
          <a:stretch/>
        </p:blipFill>
        <p:spPr>
          <a:xfrm>
            <a:off x="-2579" y="1179665"/>
            <a:ext cx="12196688" cy="283845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D9425AF-2B12-604C-B1AE-72E193C22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6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660EA9-5737-D747-AF85-423789FC4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907390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1FDC8-AA5D-D74A-87D8-0B1D4D684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3429000"/>
            <a:ext cx="105156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28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orient="horz" pos="3672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0">
            <a:extLst>
              <a:ext uri="{FF2B5EF4-FFF2-40B4-BE49-F238E27FC236}">
                <a16:creationId xmlns:a16="http://schemas.microsoft.com/office/drawing/2014/main" id="{450B2633-22FC-BB4E-9307-3EBE3FB67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0588" y="1"/>
            <a:ext cx="7741412" cy="560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</a:t>
            </a:r>
            <a:endParaRPr lang="en-GB" noProof="0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584A61D4-C223-F84D-B0B6-586DEFAFED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7"/>
            <a:ext cx="12192000" cy="1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0F4906-A87E-3D4F-A8CD-54161FB7C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C3178BAC-82DF-114B-AF54-826DC9C48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2902" y="1716088"/>
            <a:ext cx="1536699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DFAC21-9ED2-0448-B474-0F407158D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234E77-92F2-9945-A3B0-20E6C3155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1BF9F4-9A6A-C541-8021-CD485CFA5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pic>
        <p:nvPicPr>
          <p:cNvPr id="8" name="Picture 7" descr="cid:image001.jpg@01D57ABE.B30FCDF0">
            <a:extLst>
              <a:ext uri="{FF2B5EF4-FFF2-40B4-BE49-F238E27FC236}">
                <a16:creationId xmlns:a16="http://schemas.microsoft.com/office/drawing/2014/main" id="{14C79096-C8B5-5946-838B-C9A68FD52BFF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780" y="-13064"/>
            <a:ext cx="7756114" cy="561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97D18E7-9406-7D45-A50F-5CD4D7D8A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00AD3E-9768-AF44-8634-BA47B5EE8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3D829-55DF-4E42-8F98-408C7A806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ECC880-EEFB-964F-933B-8AAC7CF53D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E10E8C-241D-2B4D-AD86-0B2C1AC31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590" y="0"/>
            <a:ext cx="7747534" cy="5619776"/>
          </a:xfrm>
          <a:prstGeom prst="rect">
            <a:avLst/>
          </a:prstGeom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CA9626-F4F3-9D48-8E53-12A1CE22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772900-5CC7-D34D-B3B4-6E451EE6A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C15766-EF01-814F-BE6E-F5DA6C4B2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5C5E91-AE84-1343-98AF-BD0C898C19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5DCB-5BDA-9F4A-85C0-0B13D4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98A08-C3FA-DE4F-BC84-52D4E21B8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40F704F-322A-874C-843C-B6D72331E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7135282" cy="4833130"/>
          </a:xfrm>
          <a:prstGeom prst="rect">
            <a:avLst/>
          </a:prstGeom>
        </p:spPr>
        <p:txBody>
          <a:bodyPr r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B34AD5-7D9E-0C42-80D7-3D57A7913D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5950" y="1168100"/>
            <a:ext cx="3331636" cy="47846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6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0DDF19-C989-9148-B15F-8444D1694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827" y="13064"/>
            <a:ext cx="7763462" cy="5585254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4BBE6F25-0B28-6749-86D7-13A80B108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6953DD-A4CC-974E-9421-E6C4A6100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F6776D7-D9F2-E342-9143-D0DD73155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BFE639-95ED-BE4C-B08E-5C34D2575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44BB78-3810-6645-9C18-B5B5037ADC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7D58A-D49A-BC47-937B-FDFB6998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9"/>
          <a:stretch/>
        </p:blipFill>
        <p:spPr>
          <a:xfrm>
            <a:off x="4469205" y="0"/>
            <a:ext cx="7777659" cy="5602286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C8AC1F87-10E3-6040-AD35-2217D44BC1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B5CAE0-0288-0C41-8835-C2AEDD921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E50C11-38ED-3644-9A09-150985F81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1ED135-E795-5B41-833D-72FC01A84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3A565-59C3-D842-9024-66CA1C3C1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ED7328-62C1-F642-9C3F-8C69F169E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447" y="0"/>
            <a:ext cx="7768281" cy="5602287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CFA0254A-8435-854F-9710-D77D06CD2E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503061-7F79-D442-B3C9-77804AF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C391A9-5E99-094C-A078-954668107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FDDC4F-223E-1A40-9FDF-57B1BB8AE4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79454B-CAF2-1742-B4BA-689FE9F149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5139-1CF6-4218-946A-7DA099BC5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21C8C-1FA4-4184-8C4B-80A0802B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7AB4B-47FA-45F7-B89B-90A51E035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3945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33942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3944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EE1523-1465-B146-BD05-7A8670A4D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C171E2-CFCD-6F4D-83E5-5236C1C41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Business Unit</a:t>
            </a:r>
            <a:endParaRPr lang="en-GB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3888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C680AF-4BD1-C54A-A6A8-5C039D95F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776E2-C542-8D4F-8909-A5BDAE58E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7135282" cy="5218111"/>
          </a:xfrm>
        </p:spPr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35950" y="1136015"/>
            <a:ext cx="3331636" cy="5165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A447E-4E50-F344-8A36-ADD4AF6A50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064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24068"/>
            <a:ext cx="5232399" cy="522562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24068"/>
            <a:ext cx="5230284" cy="522562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E5AAB-9E6F-EB4B-8869-4B5319E1F4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864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34050"/>
            <a:ext cx="5232399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34050"/>
            <a:ext cx="5230284" cy="22544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67846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000C9-C315-6D4B-BCBE-2D15EC35BD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8615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35536"/>
            <a:ext cx="5232399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35538"/>
            <a:ext cx="5232400" cy="5218109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D5F81-FBA5-074C-840F-65D312F566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117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0D50-31EF-CD42-B8A8-7010AE4E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9D7A-978E-D441-B728-3D756A513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37666FC-7F7A-FC46-959A-78953E5FB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5232399" cy="479419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4A5A539-F4BE-1D44-9983-028A266028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90"/>
            <a:ext cx="5230284" cy="47941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59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33602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33604"/>
            <a:ext cx="3327400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35950" y="1133604"/>
            <a:ext cx="3331636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F1479-B54D-0E42-889E-13321125B8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316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25536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25538"/>
            <a:ext cx="3327400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35950" y="1125538"/>
            <a:ext cx="3332163" cy="5158301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DDEAA-35A2-8346-91D3-FFBFE89430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22723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25536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25537"/>
            <a:ext cx="3327400" cy="5218109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5950" y="1125538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35950" y="3684233"/>
            <a:ext cx="3331636" cy="267846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55543-4496-AF42-A4A7-D833A4138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5223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888" y="1134050"/>
            <a:ext cx="10943694" cy="5218111"/>
          </a:xfrm>
        </p:spPr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</a:lstStyle>
          <a:p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51248-DBA6-6A45-B9DB-4AB87BD02E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2264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DF2BE-ADC0-F046-8E36-08EDE54A9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1529" y="6505136"/>
            <a:ext cx="6445251" cy="174977"/>
          </a:xfrm>
        </p:spPr>
        <p:txBody>
          <a:bodyPr/>
          <a:lstStyle/>
          <a:p>
            <a:r>
              <a:rPr lang="en-GB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0746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/Quote"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0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A280-EF4B-484C-B1D1-12B5C90D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2EFC5-C803-E142-8175-CB05301C8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125CF2F-BB4F-2C48-A021-4272F7E4D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794081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66CD3C5-E4B5-114A-8108-23245E38AA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89"/>
            <a:ext cx="5230284" cy="22844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F0F58CE-86F0-2A49-B41E-C2B3E18C1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7302" y="3548489"/>
            <a:ext cx="5230284" cy="23901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3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BDB3-1ED8-7442-A286-3FA601B2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6B665-7FBF-2846-B6DE-37E61E78F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06EA72-5C72-A74D-A57B-7CC4A01374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D064-BB76-FB46-8D29-84D335A59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1344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13446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C18DB-E159-544B-963D-456D9079A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5950" y="1144590"/>
            <a:ext cx="3331636" cy="4813447"/>
          </a:xfrm>
          <a:prstGeom prst="rect">
            <a:avLst/>
          </a:prstGeom>
        </p:spPr>
        <p:txBody>
          <a:bodyPr lIns="3600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4723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60425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60424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24311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9E3DB24-D01D-CC40-82DC-84519EA5CA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5950" y="3739229"/>
            <a:ext cx="3332163" cy="22657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64BF-9B74-4649-8A42-EFCB8FAD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DF50D-4A15-564C-9D79-F9B50B3D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5221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602D5B1-508F-674E-B965-178A8CC3C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F66C90-EDFA-3844-828B-689B336C87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tx1"/>
                </a:solidFill>
                <a:cs typeface="+mn-cs"/>
              </a:rPr>
              <a:t>Johnson Controls  —</a:t>
            </a:r>
            <a:endParaRPr lang="en-GB" sz="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5BC33C6-4061-B048-9565-63D226487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7537" y="6475257"/>
            <a:ext cx="7708249" cy="246218"/>
          </a:xfrm>
          <a:prstGeom prst="rect">
            <a:avLst/>
          </a:prstGeom>
        </p:spPr>
        <p:txBody>
          <a:bodyPr vert="horz" lIns="97200" tIns="45720" rIns="9000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exacqVision Technical Support Training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58521FB2-0CB2-BF47-AFEC-0B9AF4CBED9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2E08402-B44E-B54A-9675-C61819DA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88913"/>
            <a:ext cx="965411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grpSp>
        <p:nvGrpSpPr>
          <p:cNvPr id="13" name="Group 39">
            <a:extLst>
              <a:ext uri="{FF2B5EF4-FFF2-40B4-BE49-F238E27FC236}">
                <a16:creationId xmlns:a16="http://schemas.microsoft.com/office/drawing/2014/main" id="{B83F17A9-706F-B145-8D21-6C3181EBF4FD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EF4A2F-B0CB-9F4E-B1D0-607749098D1C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DFB46800-0C32-4D43-91CE-5927573DCC9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AB8CE5F-1E38-4744-8729-75BBF1FBE38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6F6C97-5049-9A48-9ACF-78B11B0AE77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0162DE6-1FCF-8748-95BB-50C489F3C71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D3F589-0375-C44B-971D-767BF661076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FE6DFAAD-217E-634D-9402-9B03780E32F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1074AE-3FE9-CF44-BD14-A9584ABFA68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73ECC7B-F0E3-6542-8CA2-7C3B6D76B3E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A9892B6-C21E-7749-9246-408FC47AF7AB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15B19BD-8A42-7142-A579-70A7C230FD29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0368309-E172-E043-9166-1FCF19C09C2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FF2438E-A6CC-2D43-A225-99717D02EF3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820757EC-3D25-344B-B52D-FDE932E9159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C6AFDE34-6E6A-0048-A34F-32641542B20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918654D7-DA27-F540-83C9-AA6B6B4DA5F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A7C25E7-7C69-FD46-A905-5C3F2AF1784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3E26B6DD-E937-544E-9577-82C09C0662F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C41AE0AD-4CF4-264E-8EB3-C8CABAFA4C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6196099D-3CC3-5D48-8F6A-83D71B5897E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AED1E7-1C6A-9645-B703-695B674908C0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118D78-B4EA-904A-B029-2670BA04EDEA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426A89-0092-3D42-BF94-27C5D7AE72AD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02DC45-87A6-7F44-90FC-36CFD1183384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8D89DB7-BA0C-3241-8B53-3B922E7E3C19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41A9F1-8CC6-F543-A90B-85D505BC5313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DFD84-9554-BD43-A0E5-B0FBA9039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63" y="1152577"/>
            <a:ext cx="10967035" cy="4553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77456-3386-E848-BE66-9CDC32BC11A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0605" y="6130174"/>
            <a:ext cx="1166982" cy="5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3696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pos="3984" userDrawn="1">
          <p15:clr>
            <a:srgbClr val="F26B43"/>
          </p15:clr>
        </p15:guide>
        <p15:guide id="8" orient="horz" pos="3600" userDrawn="1">
          <p15:clr>
            <a:srgbClr val="F26B43"/>
          </p15:clr>
        </p15:guide>
        <p15:guide id="9" orient="horz" pos="4200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2112" userDrawn="1">
          <p15:clr>
            <a:srgbClr val="F26B43"/>
          </p15:clr>
        </p15:guide>
        <p15:guide id="12" pos="1958" userDrawn="1">
          <p15:clr>
            <a:srgbClr val="F26B43"/>
          </p15:clr>
        </p15:guide>
        <p15:guide id="13" pos="2256" userDrawn="1">
          <p15:clr>
            <a:srgbClr val="F26B43"/>
          </p15:clr>
        </p15:guide>
        <p15:guide id="14" pos="5448" userDrawn="1">
          <p15:clr>
            <a:srgbClr val="F26B43"/>
          </p15:clr>
        </p15:guide>
        <p15:guide id="15" pos="57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0A3209C-8084-1F4B-AC90-168CB6F72799}"/>
              </a:ext>
            </a:extLst>
          </p:cNvPr>
          <p:cNvSpPr/>
          <p:nvPr userDrawn="1"/>
        </p:nvSpPr>
        <p:spPr>
          <a:xfrm>
            <a:off x="0" y="1172506"/>
            <a:ext cx="12192000" cy="2272141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2C872-9AE1-A948-AFED-D40AB4C4B0CD}"/>
              </a:ext>
            </a:extLst>
          </p:cNvPr>
          <p:cNvSpPr/>
          <p:nvPr userDrawn="1"/>
        </p:nvSpPr>
        <p:spPr>
          <a:xfrm>
            <a:off x="-1" y="1191757"/>
            <a:ext cx="12191997" cy="2242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87FB3FCF-2D16-E34A-8171-CF529A4825B8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10886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017888-AA7F-D044-8D54-A0BBEB3F4722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6" name="Group 41">
              <a:extLst>
                <a:ext uri="{FF2B5EF4-FFF2-40B4-BE49-F238E27FC236}">
                  <a16:creationId xmlns:a16="http://schemas.microsoft.com/office/drawing/2014/main" id="{469CB5D6-68CA-2240-B145-27B124012DE0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B064D5-692E-2C46-A146-F6FB6C39317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F19A85-9846-A24D-8615-3831721D156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2C036E-2338-A247-96F5-BD90881B97F0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A15FAB7-3D6C-C84B-A112-5DAD9B082541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2D6E6E9A-E77B-2B44-A92E-5B3FB9DE3D35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9C60FA-CBE1-0D4F-A4C9-8A2C7A69CAD5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B8579F1-3659-3B44-B962-FBF29877F9C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A5FE861-575B-4A40-ADD4-3ABAF0944EB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D74A962-57D2-2145-9978-368B96B17440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DD9372-3613-EC43-B192-0DBEFDC3C8CD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24D522-43AD-6C40-8695-268C2DA61017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73459D46-83C6-9546-A017-C7832743A862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15115D86-97C9-C848-A3C7-2D2522AF1F1B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8F3AA9DD-BF7A-9545-A6FC-7E2CB157E91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94B8533D-95C5-6E46-B58D-151134CA41ED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6F3B9FF5-F934-604A-A418-73391BE8AC7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id="{B42157E6-1FE2-B343-AE4C-7FEDA13FB0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9C5A66B5-3071-084F-A92A-27834A05ACF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B1B7FC-34BF-EC4F-95E3-3C2790E77D11}"/>
              </a:ext>
            </a:extLst>
          </p:cNvPr>
          <p:cNvGrpSpPr/>
          <p:nvPr userDrawn="1"/>
        </p:nvGrpSpPr>
        <p:grpSpPr bwMode="white">
          <a:xfrm>
            <a:off x="0" y="-288250"/>
            <a:ext cx="12192000" cy="233362"/>
            <a:chOff x="3" y="-325436"/>
            <a:chExt cx="9144000" cy="2333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AF1AB7C-B261-F244-B8BB-64750E6034B4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09F2B40-CCBE-EA46-9DB0-D839A079F5EE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6C7F8A-F487-BF4B-83AA-FFB976019621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C2377F-688F-C74A-AE98-E5ED3276CA45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1B54A08-30FB-3A43-95EF-563101D6131A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icture Placeholder 30">
            <a:extLst>
              <a:ext uri="{FF2B5EF4-FFF2-40B4-BE49-F238E27FC236}">
                <a16:creationId xmlns:a16="http://schemas.microsoft.com/office/drawing/2014/main" id="{BA11E4B1-0BB3-804D-9C89-F7D7B5F04FC9}"/>
              </a:ext>
            </a:extLst>
          </p:cNvPr>
          <p:cNvSpPr txBox="1">
            <a:spLocks/>
          </p:cNvSpPr>
          <p:nvPr userDrawn="1"/>
        </p:nvSpPr>
        <p:spPr>
          <a:xfrm>
            <a:off x="0" y="1191757"/>
            <a:ext cx="12192000" cy="223724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 sz="28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C113FB-2DA4-C84C-AD3A-AF78E62ABF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84808A-8C63-0B4D-AECF-95D9254BFB2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748" userDrawn="1">
          <p15:clr>
            <a:srgbClr val="F26B43"/>
          </p15:clr>
        </p15:guide>
        <p15:guide id="7" orient="horz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887-B1CC-224D-BE56-4B9F78DD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7232395-ECEC-7742-BB8B-FEB4987D4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grpSp>
        <p:nvGrpSpPr>
          <p:cNvPr id="20" name="Group 39">
            <a:extLst>
              <a:ext uri="{FF2B5EF4-FFF2-40B4-BE49-F238E27FC236}">
                <a16:creationId xmlns:a16="http://schemas.microsoft.com/office/drawing/2014/main" id="{7C2ADEF3-AED5-F24A-9080-220BB5146C3C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F49A7B-C96A-8D4A-AF9C-2A141D61D002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2" name="Group 41">
              <a:extLst>
                <a:ext uri="{FF2B5EF4-FFF2-40B4-BE49-F238E27FC236}">
                  <a16:creationId xmlns:a16="http://schemas.microsoft.com/office/drawing/2014/main" id="{F9752B48-8927-FB49-81E3-30492E50FB27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878FC5B-0C30-FC43-8378-B8FADD754D1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60BB8CA-B191-124A-A08C-9AF390B132C9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A72AD95-D209-554C-A42F-90B3CA723B7A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D2132A-275D-D248-971D-38EE586DFD4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62CEC358-0D27-7F40-A6BC-94A3903187D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7254B9-F5FB-2549-ADF8-D3280D056AF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8A8C19A-1AC6-E842-84CE-27E3B8673822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87A4AC0-745B-7548-B497-D3A32E4BB8BC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394953-88CB-704C-8291-F84ADC1FBB3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26D7BF1-8398-C345-96FF-E407EEA7BCC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299532D-3AA5-2C4A-84EC-D42B2E74261D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17E5DB21-7561-ED41-9B8A-D587DFC3CB6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5" name="TextBox 44">
              <a:extLst>
                <a:ext uri="{FF2B5EF4-FFF2-40B4-BE49-F238E27FC236}">
                  <a16:creationId xmlns:a16="http://schemas.microsoft.com/office/drawing/2014/main" id="{22B6350F-5698-FD44-BFBB-018211FDDED4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B4FEB228-0A7E-5B40-B493-3FB581A9F7F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id="{2E03B67E-9FA6-5C4F-BB72-9CED11F5F76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101F948F-C9F4-FA49-AB76-EA3F3E6790F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4E8CD14B-7EA1-C34B-A48D-3D739F907FF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0E3BA14E-2FA6-994C-965D-2DF0DB4FBF6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569FB-C6D4-8049-ABC5-8A42F5A13528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246150-D61A-9C40-80ED-53D583097E25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8C8548-1891-E646-A224-E97E87751F24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09E785-8CC9-A440-A36E-1F1D8A31DF68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5D9DE4-3CF3-2F42-8D92-D3CBB35A6831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130B96-CFDB-7E48-B917-ADECCBB57506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9667B6-C95B-B14A-952C-DCF8ACBEF1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C8771-0808-6246-AE4A-BE7F961721D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280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21DE1524-06C8-E646-B806-14C14A6305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20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887-B1CC-224D-BE56-4B9F78DD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7232395-ECEC-7742-BB8B-FEB4987D4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43578"/>
            <a:ext cx="12192000" cy="128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grpSp>
        <p:nvGrpSpPr>
          <p:cNvPr id="17" name="Group 39">
            <a:extLst>
              <a:ext uri="{FF2B5EF4-FFF2-40B4-BE49-F238E27FC236}">
                <a16:creationId xmlns:a16="http://schemas.microsoft.com/office/drawing/2014/main" id="{A5E6C0D1-8C4B-D043-9665-234CC41F77A2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0D4871-C1FF-F647-8C8D-342DAE8843F0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7AA35FF5-FFE8-8548-A015-4C5E83833353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2841DBC-3A0D-D446-99CE-EFCB3D1991F0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26CB0D0-2558-4D44-A7BE-BD0C94B88589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8181068-7F25-334D-84A8-F56D383D5853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FBF627-C5C3-6C40-A416-88EE080B804A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AA7707EA-A9FF-2449-857C-E086E6FF98C3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671848-3CC3-D74F-AD9E-E7CDE1199ED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DD16AD9-EB1D-A142-B734-5D723A035627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F4D8C0-2EE4-3846-B2A3-7172F4A71B0C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FCF30CE-04CE-E948-B362-028D84883704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E9B2B7-CCE4-D345-9A50-32EAD6C967C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56524B-2EB5-314A-86A4-61C854A87B2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F19222D6-99F2-EF43-B0D6-6F27C240B63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743ED49F-BE8C-2944-8F1B-38E98770CBA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D0BD60C9-B614-9948-A59A-C32DD7FF3401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020B903-F38C-094F-9D78-7A4997D65AD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067BDEB9-E932-F145-8A18-42F2CC04DD5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644ADCA4-5396-BF41-87FA-A72615D8488D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D5A8BF71-0951-7540-B3D2-EFBF5F0E057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8DCB48-1F7A-8B4E-A9A3-757B2E0028D2}"/>
              </a:ext>
            </a:extLst>
          </p:cNvPr>
          <p:cNvGrpSpPr/>
          <p:nvPr userDrawn="1"/>
        </p:nvGrpSpPr>
        <p:grpSpPr bwMode="white">
          <a:xfrm>
            <a:off x="0" y="-294278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57EB89-40EB-F441-B2E7-4A7CA90C2935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447B443-ED60-104F-A727-CE6E83842173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6F9F09-EC4D-9049-99EB-5238DEA4D71E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087D8A-571F-254D-B3AD-75F0EDEC408C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D709E3-1323-F047-928B-405EDE01DA4B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3D56FD2E-752F-4F40-8015-57AB1624C213}"/>
              </a:ext>
            </a:extLst>
          </p:cNvPr>
          <p:cNvSpPr txBox="1">
            <a:spLocks/>
          </p:cNvSpPr>
          <p:nvPr userDrawn="1"/>
        </p:nvSpPr>
        <p:spPr>
          <a:xfrm>
            <a:off x="623888" y="3487738"/>
            <a:ext cx="7104062" cy="2102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 sz="1600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FD806EB3-607C-4641-89B5-9CA36B9B67E4}"/>
              </a:ext>
            </a:extLst>
          </p:cNvPr>
          <p:cNvSpPr txBox="1">
            <a:spLocks/>
          </p:cNvSpPr>
          <p:nvPr userDrawn="1"/>
        </p:nvSpPr>
        <p:spPr>
          <a:xfrm>
            <a:off x="623888" y="1193624"/>
            <a:ext cx="10515600" cy="2039329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AFAA7-905A-E647-813F-3D119AECB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EEE5C9-447F-B94C-B978-B08783D21E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14838-8E81-3D4A-B2E2-C39DB34EF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2868" y="6505136"/>
            <a:ext cx="6445251" cy="174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exacqVision Technical Support Training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948" y="1127369"/>
            <a:ext cx="10943165" cy="52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 (use indent for a higher bullet level)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1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0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2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">
            <a:extLst>
              <a:ext uri="{FF2B5EF4-FFF2-40B4-BE49-F238E27FC236}">
                <a16:creationId xmlns:a16="http://schemas.microsoft.com/office/drawing/2014/main" id="{04B44E58-7ACA-104D-BC24-17F12E32AC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tx1"/>
                </a:solidFill>
                <a:cs typeface="+mn-cs"/>
              </a:rPr>
              <a:t>Johnson Controls  —</a:t>
            </a:r>
            <a:endParaRPr lang="en-GB" sz="60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8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176">
          <p15:clr>
            <a:srgbClr val="F26B43"/>
          </p15:clr>
        </p15:guide>
        <p15:guide id="9" pos="2112" userDrawn="1">
          <p15:clr>
            <a:srgbClr val="F26B43"/>
          </p15:clr>
        </p15:guide>
        <p15:guide id="10" pos="1968" userDrawn="1">
          <p15:clr>
            <a:srgbClr val="F26B43"/>
          </p15:clr>
        </p15:guide>
        <p15:guide id="11" pos="2256" userDrawn="1">
          <p15:clr>
            <a:srgbClr val="F26B43"/>
          </p15:clr>
        </p15:guide>
        <p15:guide id="12" pos="5424" userDrawn="1">
          <p15:clr>
            <a:srgbClr val="F26B43"/>
          </p15:clr>
        </p15:guide>
        <p15:guide id="13" pos="5712" userDrawn="1">
          <p15:clr>
            <a:srgbClr val="F26B43"/>
          </p15:clr>
        </p15:guide>
        <p15:guide id="14" pos="5568" userDrawn="1">
          <p15:clr>
            <a:srgbClr val="F26B43"/>
          </p15:clr>
        </p15:guide>
        <p15:guide id="15" orient="horz" pos="4008">
          <p15:clr>
            <a:srgbClr val="F26B43"/>
          </p15:clr>
        </p15:guide>
        <p15:guide id="16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sv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4ACFE61-D886-4A33-AABB-AEA8ADC9A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1182553"/>
            <a:ext cx="12192000" cy="22416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B42086-0526-406A-BDB5-B3D353F1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B2C30-422D-4A8E-A10D-11969782E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4"/>
            <a:ext cx="6739007" cy="1290467"/>
          </a:xfrm>
        </p:spPr>
        <p:txBody>
          <a:bodyPr lIns="0" tIns="0" rIns="0" bIns="0" anchor="t"/>
          <a:lstStyle/>
          <a:p>
            <a:r>
              <a:rPr lang="en-US" sz="2000" dirty="0">
                <a:latin typeface="Arial"/>
                <a:cs typeface="Arial"/>
              </a:rPr>
              <a:t>22.06 Quarterly Training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Ross White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2022-06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9807468" cy="5159618"/>
          </a:xfrm>
        </p:spPr>
        <p:txBody>
          <a:bodyPr>
            <a:normAutofit/>
          </a:bodyPr>
          <a:lstStyle/>
          <a:p>
            <a:r>
              <a:rPr lang="en-US" dirty="0"/>
              <a:t>Fixed issue after changing to Group by Device when trying to right-click would cause error saying no cameras were selected when right-clicking to search from Live panel (AESW-1113)</a:t>
            </a:r>
          </a:p>
          <a:p>
            <a:r>
              <a:rPr lang="en-US" dirty="0"/>
              <a:t>Fixed issue where LDAP users were unable to create a User View (#23444)</a:t>
            </a:r>
          </a:p>
          <a:p>
            <a:r>
              <a:rPr lang="en-US" dirty="0"/>
              <a:t>Show LDAP user name rather than GUID under username for View (#23444)</a:t>
            </a:r>
          </a:p>
          <a:p>
            <a:r>
              <a:rPr lang="en-US" dirty="0"/>
              <a:t>Resolved issue with client crashes caused by other software on machine using Boost libraries. (#23413)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9575649" cy="4794197"/>
          </a:xfrm>
        </p:spPr>
        <p:txBody>
          <a:bodyPr/>
          <a:lstStyle/>
          <a:p>
            <a:r>
              <a:rPr lang="en-US" dirty="0"/>
              <a:t>Added support for Raw PCM16 audio encoding, used by Illustra Body Cam</a:t>
            </a:r>
          </a:p>
          <a:p>
            <a:r>
              <a:rPr lang="en-US" dirty="0"/>
              <a:t>New installs group sources by device</a:t>
            </a:r>
          </a:p>
          <a:p>
            <a:r>
              <a:rPr lang="en-US" dirty="0"/>
              <a:t>Last motion status added to camera grid</a:t>
            </a:r>
          </a:p>
          <a:p>
            <a:r>
              <a:rPr lang="en-US" dirty="0"/>
              <a:t>Improvements to UI for analytic search</a:t>
            </a:r>
          </a:p>
          <a:p>
            <a:r>
              <a:rPr lang="en-US" dirty="0"/>
              <a:t>Ability to enable/disable specific analytic overlays</a:t>
            </a:r>
          </a:p>
          <a:p>
            <a:r>
              <a:rPr lang="en-US" dirty="0"/>
              <a:t>Added CSV support for system report generation, much of this work helps dealers/integrators when ordering/setting up Cloud Drive integration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9575649" cy="4794197"/>
          </a:xfrm>
        </p:spPr>
        <p:txBody>
          <a:bodyPr/>
          <a:lstStyle/>
          <a:p>
            <a:r>
              <a:rPr lang="en-US" dirty="0"/>
              <a:t>Filter for analytics based on specific object types within the search timeframe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8CAF66-9978-4BAC-AB95-B6B943501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87788"/>
              </p:ext>
            </p:extLst>
          </p:nvPr>
        </p:nvGraphicFramePr>
        <p:xfrm>
          <a:off x="3249152" y="1407745"/>
          <a:ext cx="7029382" cy="499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574560" imgH="6806160" progId="">
                  <p:embed/>
                </p:oleObj>
              </mc:Choice>
              <mc:Fallback>
                <p:oleObj r:id="rId5" imgW="9574560" imgH="680616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8CAF66-9978-4BAC-AB95-B6B943501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9152" y="1407745"/>
                        <a:ext cx="7029382" cy="499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2B3A18D-B55D-4808-AEA8-AF2F01DB02C1}"/>
              </a:ext>
            </a:extLst>
          </p:cNvPr>
          <p:cNvSpPr txBox="1"/>
          <p:nvPr/>
        </p:nvSpPr>
        <p:spPr>
          <a:xfrm>
            <a:off x="785404" y="3634373"/>
            <a:ext cx="2546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Reduce search times by filtering for specific objects (person, cars, truck, etc.)</a:t>
            </a:r>
          </a:p>
          <a:p>
            <a:endParaRPr lang="en-US" sz="1600" dirty="0"/>
          </a:p>
          <a:p>
            <a:r>
              <a:rPr lang="en-US" sz="1600" dirty="0"/>
              <a:t>Depends on the metadata specific AI camera models are able to send</a:t>
            </a:r>
          </a:p>
        </p:txBody>
      </p:sp>
    </p:spTree>
    <p:extLst>
      <p:ext uri="{BB962C8B-B14F-4D97-AF65-F5344CB8AC3E}">
        <p14:creationId xmlns:p14="http://schemas.microsoft.com/office/powerpoint/2010/main" val="33822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Features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403797"/>
            <a:ext cx="9807468" cy="4534990"/>
          </a:xfrm>
        </p:spPr>
        <p:txBody>
          <a:bodyPr/>
          <a:lstStyle/>
          <a:p>
            <a:r>
              <a:rPr lang="en-US" dirty="0"/>
              <a:t>Configuration for Illustra Body Worn Cameras</a:t>
            </a:r>
          </a:p>
          <a:p>
            <a:r>
              <a:rPr lang="en-US" dirty="0"/>
              <a:t>Allow live streaming from Illustra Body Worn Cameras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8BF74-B53C-4EB6-B7C4-DD756F73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2721" y="357426"/>
            <a:ext cx="1120462" cy="62364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3428D0-4084-4F64-8D5F-B50BBC7B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99" y="2318197"/>
            <a:ext cx="4999001" cy="3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732A5D-D496-4BB3-B129-C8ACCB2E7B17}"/>
              </a:ext>
            </a:extLst>
          </p:cNvPr>
          <p:cNvSpPr/>
          <p:nvPr/>
        </p:nvSpPr>
        <p:spPr>
          <a:xfrm rot="19724634">
            <a:off x="3322293" y="3211024"/>
            <a:ext cx="427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6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On Hold 22.09</a:t>
            </a:r>
          </a:p>
        </p:txBody>
      </p:sp>
    </p:spTree>
    <p:extLst>
      <p:ext uri="{BB962C8B-B14F-4D97-AF65-F5344CB8AC3E}">
        <p14:creationId xmlns:p14="http://schemas.microsoft.com/office/powerpoint/2010/main" val="1415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</a:t>
            </a:r>
          </a:p>
        </p:txBody>
      </p:sp>
    </p:spTree>
    <p:extLst>
      <p:ext uri="{BB962C8B-B14F-4D97-AF65-F5344CB8AC3E}">
        <p14:creationId xmlns:p14="http://schemas.microsoft.com/office/powerpoint/2010/main" val="42922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9743074" cy="4794197"/>
          </a:xfrm>
        </p:spPr>
        <p:txBody>
          <a:bodyPr/>
          <a:lstStyle/>
          <a:p>
            <a:r>
              <a:rPr lang="en-US" dirty="0"/>
              <a:t>Fixed problem where enabling HTTP redirect to HTTPS provided an internal IP address, now provides external URL (AESW-620)</a:t>
            </a:r>
          </a:p>
          <a:p>
            <a:pPr lvl="1"/>
            <a:r>
              <a:rPr lang="en-US" dirty="0"/>
              <a:t>Note: requires a valid domain name to be configured which is externally reachable</a:t>
            </a:r>
          </a:p>
          <a:p>
            <a:r>
              <a:rPr lang="en-US" dirty="0"/>
              <a:t>Fixed problem displaying groups or maps from different systems when groups or maps had same names (AESW-88, AESW-77)</a:t>
            </a:r>
          </a:p>
          <a:p>
            <a:r>
              <a:rPr lang="en-US" dirty="0"/>
              <a:t>Ensure </a:t>
            </a:r>
            <a:r>
              <a:rPr lang="en-US" dirty="0" err="1"/>
              <a:t>frpc</a:t>
            </a:r>
            <a:r>
              <a:rPr lang="en-US" dirty="0"/>
              <a:t> is properly restarted after an authorization failure, should improve stability of the web relay connection (AESW-78)</a:t>
            </a:r>
          </a:p>
          <a:p>
            <a:r>
              <a:rPr lang="en-US" dirty="0"/>
              <a:t>Removal of token exchange with web relay, should also help with customer issues using web relay and should not affect security (AESW-186)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13491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10052167" cy="4794197"/>
          </a:xfrm>
        </p:spPr>
        <p:txBody>
          <a:bodyPr/>
          <a:lstStyle/>
          <a:p>
            <a:r>
              <a:rPr lang="en-US" dirty="0"/>
              <a:t>Fixed issue with app crashing on Android when resetting all app data (AESW-13)</a:t>
            </a:r>
          </a:p>
          <a:p>
            <a:r>
              <a:rPr lang="en-US" dirty="0"/>
              <a:t>Disable navigation “drawer” slide if no servers added (AESW-900)</a:t>
            </a:r>
          </a:p>
          <a:p>
            <a:r>
              <a:rPr lang="en-US" dirty="0"/>
              <a:t>Fixed issue with views created in mobile which weren’t updating to proper cameras (AESW-845)</a:t>
            </a:r>
          </a:p>
          <a:p>
            <a:r>
              <a:rPr lang="en-US" dirty="0"/>
              <a:t>Fixed back button action from Doors page (AESW-499)</a:t>
            </a:r>
          </a:p>
          <a:p>
            <a:r>
              <a:rPr lang="en-US" dirty="0"/>
              <a:t>Fixed time selection issue where calendar incorrectly adjusts for DST (AESW-206)</a:t>
            </a:r>
          </a:p>
          <a:p>
            <a:r>
              <a:rPr lang="en-US" dirty="0"/>
              <a:t>Disable the Full Screen button for Video Push if pushing is not possible (AESW-211)</a:t>
            </a:r>
          </a:p>
          <a:p>
            <a:r>
              <a:rPr lang="en-US" dirty="0"/>
              <a:t>Only allow video push of currently displayed cameras (AESW-211)</a:t>
            </a:r>
          </a:p>
          <a:p>
            <a:r>
              <a:rPr lang="en-US" dirty="0"/>
              <a:t>Fixed an issue with mobile notifications from Event Monitoring or Analytics (AESW-43)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439C68B9-BAE4-4BA5-BB7D-9C2FB0DD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80" y="1550272"/>
            <a:ext cx="1986459" cy="42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C620506-3B47-4F09-B81F-A93DBBAA858B}"/>
              </a:ext>
            </a:extLst>
          </p:cNvPr>
          <p:cNvSpPr txBox="1">
            <a:spLocks/>
          </p:cNvSpPr>
          <p:nvPr/>
        </p:nvSpPr>
        <p:spPr>
          <a:xfrm>
            <a:off x="624418" y="1879903"/>
            <a:ext cx="10193835" cy="4000520"/>
          </a:xfrm>
          <a:prstGeom prst="rect">
            <a:avLst/>
          </a:prstGeom>
        </p:spPr>
        <p:txBody>
          <a:bodyPr vert="horz" lIns="0" tIns="0" rIns="3600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Login page UI changes</a:t>
            </a:r>
          </a:p>
          <a:p>
            <a:r>
              <a:rPr lang="en-US" dirty="0"/>
              <a:t>Live scroll view</a:t>
            </a:r>
          </a:p>
          <a:p>
            <a:r>
              <a:rPr lang="en-US" dirty="0"/>
              <a:t>Reorganization of configuration pages</a:t>
            </a:r>
          </a:p>
          <a:p>
            <a:r>
              <a:rPr lang="en-US" dirty="0"/>
              <a:t>Search page will show ‘No Video Available’ instead of ‘Unknown Error’</a:t>
            </a:r>
          </a:p>
        </p:txBody>
      </p:sp>
    </p:spTree>
    <p:extLst>
      <p:ext uri="{BB962C8B-B14F-4D97-AF65-F5344CB8AC3E}">
        <p14:creationId xmlns:p14="http://schemas.microsoft.com/office/powerpoint/2010/main" val="21760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Technical Support Training</a:t>
            </a:r>
          </a:p>
        </p:txBody>
      </p:sp>
      <p:pic>
        <p:nvPicPr>
          <p:cNvPr id="13" name="CameraNav">
            <a:hlinkClick r:id="" action="ppaction://media"/>
            <a:extLst>
              <a:ext uri="{FF2B5EF4-FFF2-40B4-BE49-F238E27FC236}">
                <a16:creationId xmlns:a16="http://schemas.microsoft.com/office/drawing/2014/main" id="{B33EC0AD-F017-43CD-A129-41AA42D99E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7074" y="1473725"/>
            <a:ext cx="2133600" cy="457200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1CCF2-3585-41F8-AFB8-4899B26B241E}"/>
              </a:ext>
            </a:extLst>
          </p:cNvPr>
          <p:cNvSpPr txBox="1"/>
          <p:nvPr/>
        </p:nvSpPr>
        <p:spPr>
          <a:xfrm flipH="1">
            <a:off x="6832873" y="1196726"/>
            <a:ext cx="194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Swipe navigation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968FC7B-445F-4830-8985-9008F7F825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750724"/>
            <a:ext cx="10193835" cy="3446522"/>
          </a:xfrm>
        </p:spPr>
        <p:txBody>
          <a:bodyPr/>
          <a:lstStyle/>
          <a:p>
            <a:r>
              <a:rPr lang="en-US" dirty="0"/>
              <a:t>Next view button to Right/Left swipes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CD04442-5A4E-4D00-B05D-431CD5088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Sections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683743"/>
            <a:ext cx="10926879" cy="2962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  <a:hlinkClick r:id="rId3" action="ppaction://hlinksldjump"/>
              </a:rPr>
              <a:t>Server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821043-6140-411E-B8BB-E1FD0147C5DA}"/>
              </a:ext>
            </a:extLst>
          </p:cNvPr>
          <p:cNvSpPr txBox="1">
            <a:spLocks/>
          </p:cNvSpPr>
          <p:nvPr/>
        </p:nvSpPr>
        <p:spPr>
          <a:xfrm>
            <a:off x="624418" y="2266479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4" action="ppaction://hlinksldjump"/>
              </a:rPr>
              <a:t>Client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307116-3BB9-49E9-8592-597E7AF7F055}"/>
              </a:ext>
            </a:extLst>
          </p:cNvPr>
          <p:cNvSpPr txBox="1">
            <a:spLocks/>
          </p:cNvSpPr>
          <p:nvPr/>
        </p:nvSpPr>
        <p:spPr>
          <a:xfrm>
            <a:off x="624418" y="2849215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5" action="ppaction://hlinksldjump"/>
              </a:rPr>
              <a:t>Web 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9B6616-6486-46F9-A001-DABA41236F63}"/>
              </a:ext>
            </a:extLst>
          </p:cNvPr>
          <p:cNvSpPr txBox="1">
            <a:spLocks/>
          </p:cNvSpPr>
          <p:nvPr/>
        </p:nvSpPr>
        <p:spPr>
          <a:xfrm>
            <a:off x="624418" y="3431951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6" action="ppaction://hlinksldjump"/>
              </a:rPr>
              <a:t>Mobile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C13A0B-7A7C-4B42-B76A-F60170158E72}"/>
              </a:ext>
            </a:extLst>
          </p:cNvPr>
          <p:cNvSpPr txBox="1">
            <a:spLocks/>
          </p:cNvSpPr>
          <p:nvPr/>
        </p:nvSpPr>
        <p:spPr>
          <a:xfrm>
            <a:off x="624418" y="4014687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7" action="ppaction://hlinksldjump"/>
              </a:rPr>
              <a:t>Enterprise Manager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01C7CB-0760-4555-983F-BCBB27492119}"/>
              </a:ext>
            </a:extLst>
          </p:cNvPr>
          <p:cNvSpPr txBox="1">
            <a:spLocks/>
          </p:cNvSpPr>
          <p:nvPr/>
        </p:nvSpPr>
        <p:spPr>
          <a:xfrm>
            <a:off x="624417" y="4597423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8" action="ppaction://hlinksldjump"/>
              </a:rPr>
              <a:t>Illustra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82CB7F-79C6-479A-9868-CB5C6985D176}"/>
              </a:ext>
            </a:extLst>
          </p:cNvPr>
          <p:cNvSpPr txBox="1">
            <a:spLocks/>
          </p:cNvSpPr>
          <p:nvPr/>
        </p:nvSpPr>
        <p:spPr>
          <a:xfrm>
            <a:off x="632562" y="5180160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9" action="ppaction://hlinksldjump"/>
              </a:rPr>
              <a:t>Appendix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Features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Technical Support Training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8BF74-B53C-4EB6-B7C4-DD756F73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2721" y="357426"/>
            <a:ext cx="1120462" cy="623649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968FC7B-445F-4830-8985-9008F7F825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629176"/>
            <a:ext cx="6252900" cy="3568069"/>
          </a:xfrm>
        </p:spPr>
        <p:txBody>
          <a:bodyPr/>
          <a:lstStyle/>
          <a:p>
            <a:r>
              <a:rPr lang="en-US" dirty="0"/>
              <a:t>Added Edit Panels button to allow rearranging live camera panels in view</a:t>
            </a:r>
          </a:p>
        </p:txBody>
      </p:sp>
      <p:pic>
        <p:nvPicPr>
          <p:cNvPr id="8" name="EditPanels">
            <a:hlinkClick r:id="" action="ppaction://media"/>
            <a:extLst>
              <a:ext uri="{FF2B5EF4-FFF2-40B4-BE49-F238E27FC236}">
                <a16:creationId xmlns:a16="http://schemas.microsoft.com/office/drawing/2014/main" id="{98DC69C5-1C6D-45DA-8728-8E71E03CC1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7701" y="1442166"/>
            <a:ext cx="2133600" cy="457200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0C76D9-38C3-4649-841D-E21676AC2611}"/>
              </a:ext>
            </a:extLst>
          </p:cNvPr>
          <p:cNvSpPr txBox="1"/>
          <p:nvPr/>
        </p:nvSpPr>
        <p:spPr>
          <a:xfrm flipH="1">
            <a:off x="8208778" y="1158357"/>
            <a:ext cx="194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Edit Panels</a:t>
            </a:r>
          </a:p>
        </p:txBody>
      </p:sp>
    </p:spTree>
    <p:extLst>
      <p:ext uri="{BB962C8B-B14F-4D97-AF65-F5344CB8AC3E}">
        <p14:creationId xmlns:p14="http://schemas.microsoft.com/office/powerpoint/2010/main" val="32123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Features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609859"/>
            <a:ext cx="10013530" cy="4140552"/>
          </a:xfrm>
        </p:spPr>
        <p:txBody>
          <a:bodyPr/>
          <a:lstStyle/>
          <a:p>
            <a:r>
              <a:rPr lang="en-US" dirty="0"/>
              <a:t>Added Search to context menu</a:t>
            </a:r>
          </a:p>
          <a:p>
            <a:r>
              <a:rPr lang="en-US" dirty="0"/>
              <a:t>Added Overflow menu to app bar</a:t>
            </a:r>
          </a:p>
          <a:p>
            <a:r>
              <a:rPr lang="en-US" dirty="0"/>
              <a:t>Disable zoom when viewing a 1x1 panel</a:t>
            </a:r>
          </a:p>
          <a:p>
            <a:r>
              <a:rPr lang="en-US" dirty="0"/>
              <a:t>Keep track of scroll position</a:t>
            </a:r>
          </a:p>
          <a:p>
            <a:r>
              <a:rPr lang="en-US" dirty="0"/>
              <a:t>Added support for multitasking on latest iOS devices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8BF74-B53C-4EB6-B7C4-DD756F73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2721" y="357426"/>
            <a:ext cx="1120462" cy="6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Features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Technical Support Training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8BF74-B53C-4EB6-B7C4-DD756F73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2721" y="357426"/>
            <a:ext cx="1120462" cy="623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1CCF2-3585-41F8-AFB8-4899B26B241E}"/>
              </a:ext>
            </a:extLst>
          </p:cNvPr>
          <p:cNvSpPr txBox="1"/>
          <p:nvPr/>
        </p:nvSpPr>
        <p:spPr>
          <a:xfrm flipH="1">
            <a:off x="2260885" y="1548872"/>
            <a:ext cx="194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Old Home Menu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A230D-247B-4610-AAC5-DE58BB0B92EF}"/>
              </a:ext>
            </a:extLst>
          </p:cNvPr>
          <p:cNvSpPr txBox="1"/>
          <p:nvPr/>
        </p:nvSpPr>
        <p:spPr>
          <a:xfrm flipH="1">
            <a:off x="5550494" y="1548871"/>
            <a:ext cx="194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New Home Menu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EF1417-7BB0-405C-845C-615C31897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82" y="1800121"/>
            <a:ext cx="1982384" cy="429008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89077D-1110-498D-875A-7AC17B886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08" y="1800121"/>
            <a:ext cx="1982384" cy="429008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NewHomeMenuMovie">
            <a:hlinkClick r:id="" action="ppaction://media"/>
            <a:extLst>
              <a:ext uri="{FF2B5EF4-FFF2-40B4-BE49-F238E27FC236}">
                <a16:creationId xmlns:a16="http://schemas.microsoft.com/office/drawing/2014/main" id="{72800E1A-C003-4EBA-AAB5-0FBB47FB03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44867" y="1800119"/>
            <a:ext cx="2002039" cy="4290083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E086DC-DFC8-4BE8-9577-FFA12593BD17}"/>
              </a:ext>
            </a:extLst>
          </p:cNvPr>
          <p:cNvSpPr txBox="1"/>
          <p:nvPr/>
        </p:nvSpPr>
        <p:spPr>
          <a:xfrm flipH="1">
            <a:off x="8752236" y="1543700"/>
            <a:ext cx="194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Home Menu Demo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CC5023-D227-44CE-8708-E3514884F283}"/>
              </a:ext>
            </a:extLst>
          </p:cNvPr>
          <p:cNvSpPr txBox="1"/>
          <p:nvPr/>
        </p:nvSpPr>
        <p:spPr>
          <a:xfrm>
            <a:off x="523449" y="1163817"/>
            <a:ext cx="6471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Reorganization of menus and made menus collapsible</a:t>
            </a:r>
          </a:p>
        </p:txBody>
      </p:sp>
    </p:spTree>
    <p:extLst>
      <p:ext uri="{BB962C8B-B14F-4D97-AF65-F5344CB8AC3E}">
        <p14:creationId xmlns:p14="http://schemas.microsoft.com/office/powerpoint/2010/main" val="414979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Manager</a:t>
            </a:r>
          </a:p>
        </p:txBody>
      </p:sp>
    </p:spTree>
    <p:extLst>
      <p:ext uri="{BB962C8B-B14F-4D97-AF65-F5344CB8AC3E}">
        <p14:creationId xmlns:p14="http://schemas.microsoft.com/office/powerpoint/2010/main" val="2568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9994212" cy="4794197"/>
          </a:xfrm>
        </p:spPr>
        <p:txBody>
          <a:bodyPr/>
          <a:lstStyle/>
          <a:p>
            <a:r>
              <a:rPr lang="en-US" dirty="0"/>
              <a:t>Fixed LDAP user authentication</a:t>
            </a:r>
          </a:p>
          <a:p>
            <a:r>
              <a:rPr lang="en-US" dirty="0"/>
              <a:t>Updated server license requests to avoid error caused by length of URL</a:t>
            </a:r>
          </a:p>
          <a:p>
            <a:r>
              <a:rPr lang="en-US" dirty="0"/>
              <a:t>Remove password complexity requirement for SMTP</a:t>
            </a:r>
          </a:p>
          <a:p>
            <a:r>
              <a:rPr lang="en-US" dirty="0"/>
              <a:t>Fixed issue opening EM Shell on Ubuntu due to missing module (AESW-294)</a:t>
            </a:r>
          </a:p>
          <a:p>
            <a:r>
              <a:rPr lang="en-US" dirty="0"/>
              <a:t>Fixed issue where checking for server updates with no servers caused 500 error (AESW-224)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526146"/>
            <a:ext cx="9962015" cy="4412641"/>
          </a:xfrm>
        </p:spPr>
        <p:txBody>
          <a:bodyPr/>
          <a:lstStyle/>
          <a:p>
            <a:r>
              <a:rPr lang="en-US" dirty="0"/>
              <a:t>Improved efficiency of assigning servers to importers</a:t>
            </a:r>
          </a:p>
          <a:p>
            <a:r>
              <a:rPr lang="en-US" dirty="0"/>
              <a:t>Automatic SSL migration support for .deb installer</a:t>
            </a:r>
          </a:p>
          <a:p>
            <a:r>
              <a:rPr lang="en-US" dirty="0"/>
              <a:t>Clean up orphaned server configs more often</a:t>
            </a:r>
          </a:p>
          <a:p>
            <a:r>
              <a:rPr lang="en-US" dirty="0"/>
              <a:t>Replacement of Apache </a:t>
            </a:r>
            <a:r>
              <a:rPr lang="en-US" dirty="0" err="1"/>
              <a:t>Solr</a:t>
            </a:r>
            <a:r>
              <a:rPr lang="en-US" dirty="0"/>
              <a:t> with Elastic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</a:t>
            </a:r>
          </a:p>
        </p:txBody>
      </p:sp>
    </p:spTree>
    <p:extLst>
      <p:ext uri="{BB962C8B-B14F-4D97-AF65-F5344CB8AC3E}">
        <p14:creationId xmlns:p14="http://schemas.microsoft.com/office/powerpoint/2010/main" val="23927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Illustra Pro </a:t>
            </a:r>
            <a:r>
              <a:rPr lang="en-US" dirty="0" err="1">
                <a:latin typeface="Arial"/>
                <a:cs typeface="Arial"/>
              </a:rPr>
              <a:t>Multisensors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1"/>
            <a:ext cx="5232399" cy="317162"/>
          </a:xfrm>
        </p:spPr>
        <p:txBody>
          <a:bodyPr/>
          <a:lstStyle/>
          <a:p>
            <a:r>
              <a:rPr lang="en-US" dirty="0"/>
              <a:t>Staged release of multiple models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2D6033-D956-488C-A584-D1C49F1E4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61038"/>
              </p:ext>
            </p:extLst>
          </p:nvPr>
        </p:nvGraphicFramePr>
        <p:xfrm>
          <a:off x="1792818" y="170490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238">
                  <a:extLst>
                    <a:ext uri="{9D8B030D-6E8A-4147-A177-3AD203B41FA5}">
                      <a16:colId xmlns:a16="http://schemas.microsoft.com/office/drawing/2014/main" val="851616745"/>
                    </a:ext>
                  </a:extLst>
                </a:gridCol>
                <a:gridCol w="5992762">
                  <a:extLst>
                    <a:ext uri="{9D8B030D-6E8A-4147-A177-3AD203B41FA5}">
                      <a16:colId xmlns:a16="http://schemas.microsoft.com/office/drawing/2014/main" val="3684580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73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IPR32-M13-OIA4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32MP (4x8MP), 3.6-11mm, Motorized, Indoor/Outdoor, 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IPR20-M12-OIA4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20MP (4x5MP), 2.7-13.5mm, Motorized, Indoor/Outdoor, 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0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IPS32-M13-OIA4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32MP (4x8MP), 3.6-11mm, Indoor/Outdoor, 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15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IPS20-M12-OIA4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20MP (4x5MP), 2.7-13.5mm, Indoor/Outdoor, 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68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IPS32-M13-OTA4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32MP (4x8MP), 3.6-11mm, Indoor/Outdoor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25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IPS20-M12-OTA4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20MP (4x5MP), 2.7-13.5mm, Indoor/Outdoor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49980"/>
                  </a:ext>
                </a:extLst>
              </a:tr>
            </a:tbl>
          </a:graphicData>
        </a:graphic>
      </p:graphicFrame>
      <p:pic>
        <p:nvPicPr>
          <p:cNvPr id="14338" name="Picture 2">
            <a:extLst>
              <a:ext uri="{FF2B5EF4-FFF2-40B4-BE49-F238E27FC236}">
                <a16:creationId xmlns:a16="http://schemas.microsoft.com/office/drawing/2014/main" id="{854560BC-8469-4F68-B213-374F2405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25" y="4475195"/>
            <a:ext cx="2348785" cy="18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Illustra Pro </a:t>
            </a:r>
            <a:r>
              <a:rPr lang="en-US" dirty="0" err="1">
                <a:latin typeface="Arial"/>
                <a:cs typeface="Arial"/>
              </a:rPr>
              <a:t>Multisensors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579956"/>
            <a:ext cx="9163525" cy="2455054"/>
          </a:xfrm>
        </p:spPr>
        <p:txBody>
          <a:bodyPr>
            <a:normAutofit/>
          </a:bodyPr>
          <a:lstStyle/>
          <a:p>
            <a:r>
              <a:rPr lang="en-US" dirty="0"/>
              <a:t>32MP &amp; 20MP options</a:t>
            </a:r>
          </a:p>
          <a:p>
            <a:r>
              <a:rPr lang="en-US" dirty="0"/>
              <a:t>IPR models have motorized repositionable lenses</a:t>
            </a:r>
          </a:p>
          <a:p>
            <a:pPr lvl="1"/>
            <a:r>
              <a:rPr lang="en-US" dirty="0"/>
              <a:t>Install, then precisely reposition each lens remotely</a:t>
            </a:r>
          </a:p>
          <a:p>
            <a:r>
              <a:rPr lang="en-US" dirty="0"/>
              <a:t>AI object classification can be enabled on all 4 lenses</a:t>
            </a:r>
          </a:p>
          <a:p>
            <a:r>
              <a:rPr lang="en-US" dirty="0"/>
              <a:t>Single IP address with only single channel license needed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A131837-393E-4068-9734-D1E689FD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25" y="4269137"/>
            <a:ext cx="2348785" cy="18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B57BA0A-0B59-4BBE-B196-72034EE6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52" y="1957290"/>
            <a:ext cx="60388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Illustra Body Worn Cameras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957290"/>
            <a:ext cx="5232399" cy="2983089"/>
          </a:xfrm>
        </p:spPr>
        <p:txBody>
          <a:bodyPr/>
          <a:lstStyle/>
          <a:p>
            <a:r>
              <a:rPr lang="en-US" dirty="0"/>
              <a:t>Integration with </a:t>
            </a:r>
            <a:r>
              <a:rPr lang="en-US" dirty="0" err="1"/>
              <a:t>ExacqVision</a:t>
            </a:r>
            <a:r>
              <a:rPr lang="en-US" dirty="0"/>
              <a:t> VM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/>
              <a:t>Kiosk software manages check-in/check-out</a:t>
            </a:r>
          </a:p>
          <a:p>
            <a:r>
              <a:rPr lang="en-US" dirty="0"/>
              <a:t>Live streaming capabilities</a:t>
            </a:r>
          </a:p>
          <a:p>
            <a:r>
              <a:rPr lang="en-US" dirty="0"/>
              <a:t>Panic button or event based live streaming </a:t>
            </a:r>
          </a:p>
          <a:p>
            <a:r>
              <a:rPr lang="en-US" dirty="0"/>
              <a:t>When docked, off-loads stored video to </a:t>
            </a:r>
            <a:r>
              <a:rPr lang="en-US" dirty="0" err="1"/>
              <a:t>ExacqVision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5439897-6F3F-4909-BDA2-21F503985AB3}"/>
              </a:ext>
            </a:extLst>
          </p:cNvPr>
          <p:cNvSpPr txBox="1">
            <a:spLocks/>
          </p:cNvSpPr>
          <p:nvPr/>
        </p:nvSpPr>
        <p:spPr>
          <a:xfrm>
            <a:off x="847653" y="5414396"/>
            <a:ext cx="8328544" cy="623649"/>
          </a:xfrm>
          <a:prstGeom prst="rect">
            <a:avLst/>
          </a:prstGeom>
        </p:spPr>
        <p:txBody>
          <a:bodyPr vert="horz" lIns="0" tIns="0" rIns="3600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Removed from marketing for 22.06 release, pushed to 22.09. Still available to those with the equipment and assistance with setup from Product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785D3-2573-4DA3-ADB7-A9934828B5DE}"/>
              </a:ext>
            </a:extLst>
          </p:cNvPr>
          <p:cNvSpPr/>
          <p:nvPr/>
        </p:nvSpPr>
        <p:spPr>
          <a:xfrm rot="19724634">
            <a:off x="3322293" y="3211024"/>
            <a:ext cx="427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6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On Hold 22.09</a:t>
            </a:r>
          </a:p>
        </p:txBody>
      </p:sp>
    </p:spTree>
    <p:extLst>
      <p:ext uri="{BB962C8B-B14F-4D97-AF65-F5344CB8AC3E}">
        <p14:creationId xmlns:p14="http://schemas.microsoft.com/office/powerpoint/2010/main" val="8029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42406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Illustra Body Worn Cameras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7" y="1374875"/>
            <a:ext cx="5232399" cy="317162"/>
          </a:xfrm>
        </p:spPr>
        <p:txBody>
          <a:bodyPr/>
          <a:lstStyle/>
          <a:p>
            <a:r>
              <a:rPr lang="en-US" dirty="0"/>
              <a:t>Kiosk software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720FBA2-2618-48EB-960B-45910AD8A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b="17740"/>
          <a:stretch/>
        </p:blipFill>
        <p:spPr bwMode="auto">
          <a:xfrm>
            <a:off x="1489991" y="2052774"/>
            <a:ext cx="8733651" cy="38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65ADF9-C821-4EBE-A2DD-D1F964783D8C}"/>
              </a:ext>
            </a:extLst>
          </p:cNvPr>
          <p:cNvSpPr/>
          <p:nvPr/>
        </p:nvSpPr>
        <p:spPr>
          <a:xfrm rot="19724634">
            <a:off x="3322293" y="3211024"/>
            <a:ext cx="427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6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On Hold 22.09</a:t>
            </a:r>
          </a:p>
        </p:txBody>
      </p:sp>
    </p:spTree>
    <p:extLst>
      <p:ext uri="{BB962C8B-B14F-4D97-AF65-F5344CB8AC3E}">
        <p14:creationId xmlns:p14="http://schemas.microsoft.com/office/powerpoint/2010/main" val="3192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Illustra Body Worn Cameras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A32BFC0-CF09-4693-B981-E97C2C0B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54" y="1367077"/>
            <a:ext cx="7252692" cy="46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457C14-6624-4CE0-9AD6-D8E04CAA25A7}"/>
              </a:ext>
            </a:extLst>
          </p:cNvPr>
          <p:cNvSpPr/>
          <p:nvPr/>
        </p:nvSpPr>
        <p:spPr>
          <a:xfrm rot="19724634">
            <a:off x="3322293" y="3211024"/>
            <a:ext cx="427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6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On Hold 22.09</a:t>
            </a:r>
          </a:p>
        </p:txBody>
      </p:sp>
    </p:spTree>
    <p:extLst>
      <p:ext uri="{BB962C8B-B14F-4D97-AF65-F5344CB8AC3E}">
        <p14:creationId xmlns:p14="http://schemas.microsoft.com/office/powerpoint/2010/main" val="40674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Illustra Body Worn Cameras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4C8FB5C-34E1-44E2-9880-CE473B87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37" y="1085245"/>
            <a:ext cx="83439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3FC953-CA9C-42B9-A012-7BA1A9AC168B}"/>
              </a:ext>
            </a:extLst>
          </p:cNvPr>
          <p:cNvSpPr/>
          <p:nvPr/>
        </p:nvSpPr>
        <p:spPr>
          <a:xfrm rot="19724634">
            <a:off x="3322293" y="3211024"/>
            <a:ext cx="427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6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On Hold 22.09</a:t>
            </a:r>
          </a:p>
        </p:txBody>
      </p:sp>
    </p:spTree>
    <p:extLst>
      <p:ext uri="{BB962C8B-B14F-4D97-AF65-F5344CB8AC3E}">
        <p14:creationId xmlns:p14="http://schemas.microsoft.com/office/powerpoint/2010/main" val="23801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E56E-0A9D-4570-8D59-B4FDE78C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8DCE6-BC7C-49A7-ACAA-07EF1A4E8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err="1"/>
              <a:t>exacqVision</a:t>
            </a:r>
            <a:r>
              <a:rPr lang="en-GB"/>
              <a:t> Technical Support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63F05-03FC-42F1-B03E-0B2830C7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8" y="1517472"/>
            <a:ext cx="10092744" cy="42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2205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Cloud Drive vs. </a:t>
            </a:r>
            <a:r>
              <a:rPr lang="en-US" dirty="0" err="1">
                <a:latin typeface="Arial"/>
                <a:cs typeface="Arial"/>
              </a:rPr>
              <a:t>Cloudvue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294327"/>
            <a:ext cx="5232399" cy="1783724"/>
          </a:xfrm>
        </p:spPr>
        <p:txBody>
          <a:bodyPr/>
          <a:lstStyle/>
          <a:p>
            <a:r>
              <a:rPr lang="en-US" dirty="0"/>
              <a:t>Cloud Drive is subscription plan to </a:t>
            </a:r>
            <a:r>
              <a:rPr lang="en-US" u="sng" dirty="0"/>
              <a:t>archive</a:t>
            </a:r>
            <a:r>
              <a:rPr lang="en-US" dirty="0"/>
              <a:t> recorded data in the cloud</a:t>
            </a:r>
          </a:p>
          <a:p>
            <a:r>
              <a:rPr lang="en-US" dirty="0"/>
              <a:t>Cloud Drive uses </a:t>
            </a:r>
            <a:r>
              <a:rPr lang="en-US" dirty="0" err="1"/>
              <a:t>Cloudvue’s</a:t>
            </a:r>
            <a:r>
              <a:rPr lang="en-US" dirty="0"/>
              <a:t> API to store data on their servers</a:t>
            </a:r>
          </a:p>
          <a:p>
            <a:r>
              <a:rPr lang="en-US" dirty="0"/>
              <a:t>The two services are completely separate products from JCI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ABB27-2E53-421A-8A04-3EC04B016666}"/>
              </a:ext>
            </a:extLst>
          </p:cNvPr>
          <p:cNvSpPr/>
          <p:nvPr/>
        </p:nvSpPr>
        <p:spPr>
          <a:xfrm>
            <a:off x="8152327" y="2176261"/>
            <a:ext cx="3103809" cy="31038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8C5DD1-62F2-4A32-807E-BA980A91C7DB}"/>
              </a:ext>
            </a:extLst>
          </p:cNvPr>
          <p:cNvSpPr/>
          <p:nvPr/>
        </p:nvSpPr>
        <p:spPr>
          <a:xfrm>
            <a:off x="8152327" y="2759029"/>
            <a:ext cx="1938271" cy="1938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4CC2E-D202-49A4-BD2F-118F82883BE1}"/>
              </a:ext>
            </a:extLst>
          </p:cNvPr>
          <p:cNvSpPr txBox="1"/>
          <p:nvPr/>
        </p:nvSpPr>
        <p:spPr>
          <a:xfrm>
            <a:off x="10188215" y="351244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Cloudvue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1D1A-30E3-451A-84B6-05D58D230A27}"/>
              </a:ext>
            </a:extLst>
          </p:cNvPr>
          <p:cNvSpPr txBox="1"/>
          <p:nvPr/>
        </p:nvSpPr>
        <p:spPr>
          <a:xfrm>
            <a:off x="8285607" y="3512444"/>
            <a:ext cx="127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Drive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72093A4-636A-4B58-9668-184E2A1A5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252"/>
              </p:ext>
            </p:extLst>
          </p:nvPr>
        </p:nvGraphicFramePr>
        <p:xfrm>
          <a:off x="866462" y="3512444"/>
          <a:ext cx="6667680" cy="233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840">
                  <a:extLst>
                    <a:ext uri="{9D8B030D-6E8A-4147-A177-3AD203B41FA5}">
                      <a16:colId xmlns:a16="http://schemas.microsoft.com/office/drawing/2014/main" val="3051580154"/>
                    </a:ext>
                  </a:extLst>
                </a:gridCol>
                <a:gridCol w="3333840">
                  <a:extLst>
                    <a:ext uri="{9D8B030D-6E8A-4147-A177-3AD203B41FA5}">
                      <a16:colId xmlns:a16="http://schemas.microsoft.com/office/drawing/2014/main" val="1321236872"/>
                    </a:ext>
                  </a:extLst>
                </a:gridCol>
              </a:tblGrid>
              <a:tr h="389586">
                <a:tc>
                  <a:txBody>
                    <a:bodyPr/>
                    <a:lstStyle/>
                    <a:p>
                      <a:r>
                        <a:rPr lang="en-US" dirty="0"/>
                        <a:t>Cloud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Cloudvue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26256"/>
                  </a:ext>
                </a:extLst>
              </a:tr>
              <a:tr h="389586">
                <a:tc>
                  <a:txBody>
                    <a:bodyPr/>
                    <a:lstStyle/>
                    <a:p>
                      <a:r>
                        <a:rPr lang="en-US" sz="1400" dirty="0"/>
                        <a:t>Archive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Live and Recorded Viewing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08061"/>
                  </a:ext>
                </a:extLst>
              </a:tr>
              <a:tr h="389586">
                <a:tc>
                  <a:txBody>
                    <a:bodyPr/>
                    <a:lstStyle/>
                    <a:p>
                      <a:r>
                        <a:rPr lang="en-US" sz="1400" dirty="0" err="1"/>
                        <a:t>ExacqServer</a:t>
                      </a:r>
                      <a:r>
                        <a:rPr lang="en-US" sz="1400" dirty="0"/>
                        <a:t> sends data to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Gateway or C2C sends data to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95967"/>
                  </a:ext>
                </a:extLst>
              </a:tr>
              <a:tr h="389586">
                <a:tc>
                  <a:txBody>
                    <a:bodyPr/>
                    <a:lstStyle/>
                    <a:p>
                      <a:r>
                        <a:rPr lang="en-US" sz="1400" dirty="0"/>
                        <a:t>Config on Archiving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Config by a dealer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87235"/>
                  </a:ext>
                </a:extLst>
              </a:tr>
              <a:tr h="389586">
                <a:tc>
                  <a:txBody>
                    <a:bodyPr/>
                    <a:lstStyle/>
                    <a:p>
                      <a:r>
                        <a:rPr lang="en-US" sz="1400" dirty="0"/>
                        <a:t>Uses </a:t>
                      </a:r>
                      <a:r>
                        <a:rPr lang="en-US" sz="1400" dirty="0" err="1"/>
                        <a:t>Cloudvue</a:t>
                      </a:r>
                      <a:r>
                        <a:rPr lang="en-US" sz="1400" dirty="0"/>
                        <a:t>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9409"/>
                  </a:ext>
                </a:extLst>
              </a:tr>
              <a:tr h="389586">
                <a:tc>
                  <a:txBody>
                    <a:bodyPr/>
                    <a:lstStyle/>
                    <a:p>
                      <a:r>
                        <a:rPr lang="en-US" sz="1400" dirty="0"/>
                        <a:t>Subscription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Subscription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4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9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24677"/>
              </p:ext>
            </p:extLst>
          </p:nvPr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9936257" cy="4966435"/>
          </a:xfrm>
        </p:spPr>
        <p:txBody>
          <a:bodyPr/>
          <a:lstStyle/>
          <a:p>
            <a:r>
              <a:rPr lang="en-US" dirty="0"/>
              <a:t>Fixed issue preventing DMP device from being deleted (AESW-869)</a:t>
            </a:r>
          </a:p>
          <a:p>
            <a:r>
              <a:rPr lang="en-US" dirty="0"/>
              <a:t>Fixed a few plugins that could potentially cause system stall during shutdown (AESW-711)</a:t>
            </a:r>
          </a:p>
          <a:p>
            <a:r>
              <a:rPr lang="en-US" dirty="0"/>
              <a:t>Fixed problem wherein adding Illustra devices with </a:t>
            </a:r>
            <a:r>
              <a:rPr lang="en-US" dirty="0" err="1"/>
              <a:t>Onvif</a:t>
            </a:r>
            <a:r>
              <a:rPr lang="en-US" dirty="0"/>
              <a:t> rather than proper plugin caused flood of configuration messages to logs (AESW-146)</a:t>
            </a:r>
          </a:p>
          <a:p>
            <a:r>
              <a:rPr lang="en-US" dirty="0"/>
              <a:t>Fixed problem with SSO if AES encryption is enabled on Active Directory, Added </a:t>
            </a:r>
            <a:r>
              <a:rPr lang="en-US" dirty="0" err="1"/>
              <a:t>sAMAccountName</a:t>
            </a:r>
            <a:r>
              <a:rPr lang="en-US" dirty="0"/>
              <a:t> since used as part of encryption key, change bind user query all of these are involved in resolving issue using AES encryption with AD (AESW-79)</a:t>
            </a:r>
          </a:p>
          <a:p>
            <a:r>
              <a:rPr lang="en-US" dirty="0"/>
              <a:t>Fixed issue with motion window coordinates on ACTi platform C cameras to account for mirror/flip (AESW-99)</a:t>
            </a:r>
          </a:p>
          <a:p>
            <a:r>
              <a:rPr lang="en-US" dirty="0"/>
              <a:t>Fixed issue on disk prep issue on zero drive systems with RAID, disk prep was not partitioning correctly on the RAID units (AESW-468)</a:t>
            </a:r>
          </a:p>
          <a:p>
            <a:r>
              <a:rPr lang="en-US" dirty="0"/>
              <a:t>Fixed issue parsing analytic configuration from Illustra3 plugin (AESW-68)</a:t>
            </a:r>
          </a:p>
          <a:p>
            <a:r>
              <a:rPr lang="en-US" dirty="0"/>
              <a:t>Fixed issue showing WDR for Axis devices with firmware 6.5+ (AESW-142)</a:t>
            </a:r>
          </a:p>
          <a:p>
            <a:r>
              <a:rPr lang="en-US" dirty="0"/>
              <a:t>Fixed invalid time handling for </a:t>
            </a:r>
            <a:r>
              <a:rPr lang="en-US" dirty="0" err="1"/>
              <a:t>edgestor</a:t>
            </a:r>
            <a:r>
              <a:rPr lang="en-US" dirty="0"/>
              <a:t> on Axis cameras (AESW-65)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9936257" cy="4794197"/>
          </a:xfrm>
        </p:spPr>
        <p:txBody>
          <a:bodyPr/>
          <a:lstStyle/>
          <a:p>
            <a:r>
              <a:rPr lang="en-US" dirty="0"/>
              <a:t>Fixed problem wherein the OS volume was appearing in the Network Storage (AESW-172)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Fixed issue preventing ACTi plugin from receiving all device settings (AESW-154)</a:t>
            </a:r>
          </a:p>
          <a:p>
            <a:r>
              <a:rPr lang="en-US" dirty="0"/>
              <a:t>Fixed an issue with Kantech reporting of event times, was using Kantech time, not time of event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C9134-5D79-42CE-8595-00C8E205E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990" y="1517545"/>
            <a:ext cx="3696020" cy="253768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95658DD-7F8A-4843-8107-71B82CF4F927}"/>
              </a:ext>
            </a:extLst>
          </p:cNvPr>
          <p:cNvSpPr/>
          <p:nvPr/>
        </p:nvSpPr>
        <p:spPr>
          <a:xfrm>
            <a:off x="4520485" y="2092817"/>
            <a:ext cx="740535" cy="3799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exacqVision</a:t>
            </a:r>
            <a:r>
              <a:rPr lang="en-GB" dirty="0"/>
              <a:t>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10734747" cy="4794197"/>
          </a:xfrm>
        </p:spPr>
        <p:txBody>
          <a:bodyPr/>
          <a:lstStyle/>
          <a:p>
            <a:r>
              <a:rPr lang="en-US" dirty="0"/>
              <a:t>Encrypt Dahua device passwords stored in config (AESW-70)</a:t>
            </a:r>
          </a:p>
          <a:p>
            <a:r>
              <a:rPr lang="en-US" dirty="0"/>
              <a:t>Encrypt Hikvision passwords stored in config (AESW-69)</a:t>
            </a:r>
          </a:p>
          <a:p>
            <a:r>
              <a:rPr lang="en-US" dirty="0"/>
              <a:t>Update to show “Panasonic/</a:t>
            </a:r>
            <a:r>
              <a:rPr lang="en-US" dirty="0" err="1"/>
              <a:t>i</a:t>
            </a:r>
            <a:r>
              <a:rPr lang="en-US" dirty="0"/>
              <a:t>-PRO” for device plugin name/discovery (AESW-573)</a:t>
            </a:r>
          </a:p>
          <a:p>
            <a:r>
              <a:rPr lang="en-US" dirty="0"/>
              <a:t>Prevent licensing systems with locally administered MAC addresses or virtual devices (AESW-648)</a:t>
            </a:r>
          </a:p>
          <a:p>
            <a:pPr lvl="1"/>
            <a:r>
              <a:rPr lang="en-US" dirty="0"/>
              <a:t>Intended to prevent license theft/reuse on VM’s, Containers, and locally spoofed MACs</a:t>
            </a:r>
          </a:p>
          <a:p>
            <a:r>
              <a:rPr lang="en-US" dirty="0"/>
              <a:t>Upgraded </a:t>
            </a:r>
            <a:r>
              <a:rPr lang="en-US" dirty="0" err="1"/>
              <a:t>SysmgmtPI</a:t>
            </a:r>
            <a:r>
              <a:rPr lang="en-US" dirty="0"/>
              <a:t> to support disk monitoring on </a:t>
            </a:r>
            <a:r>
              <a:rPr lang="en-US" dirty="0" err="1"/>
              <a:t>NVMe</a:t>
            </a:r>
            <a:r>
              <a:rPr lang="en-US" dirty="0"/>
              <a:t> drives (AESW-17)</a:t>
            </a:r>
          </a:p>
          <a:p>
            <a:r>
              <a:rPr lang="en-US" dirty="0"/>
              <a:t>Improved plugin responsiveness for several access control plugins</a:t>
            </a:r>
          </a:p>
          <a:p>
            <a:r>
              <a:rPr lang="en-US" dirty="0"/>
              <a:t>Standardized object classification naming (</a:t>
            </a:r>
            <a:r>
              <a:rPr lang="en-US" dirty="0" err="1"/>
              <a:t>axispi</a:t>
            </a:r>
            <a:r>
              <a:rPr lang="en-US" dirty="0"/>
              <a:t>, illustra3pi, </a:t>
            </a:r>
            <a:r>
              <a:rPr lang="en-US" dirty="0" err="1"/>
              <a:t>samsungpi</a:t>
            </a:r>
            <a:r>
              <a:rPr lang="en-US" dirty="0"/>
              <a:t>, </a:t>
            </a:r>
            <a:r>
              <a:rPr lang="en-US" dirty="0" err="1"/>
              <a:t>tycodlpi</a:t>
            </a:r>
            <a:r>
              <a:rPr lang="en-US" dirty="0"/>
              <a:t>)</a:t>
            </a:r>
          </a:p>
          <a:p>
            <a:r>
              <a:rPr lang="en-US" dirty="0"/>
              <a:t>Export server, camera, integration, and association details on single report as CSV or PDF.</a:t>
            </a:r>
          </a:p>
          <a:p>
            <a:pPr lvl="1"/>
            <a:r>
              <a:rPr lang="en-US" dirty="0"/>
              <a:t>Professional and Enterprise only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Features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1"/>
            <a:ext cx="9878302" cy="3247106"/>
          </a:xfrm>
        </p:spPr>
        <p:txBody>
          <a:bodyPr/>
          <a:lstStyle/>
          <a:p>
            <a:r>
              <a:rPr lang="en-US" dirty="0"/>
              <a:t>Removed support for no-longer-supported </a:t>
            </a:r>
            <a:r>
              <a:rPr lang="en-US" dirty="0" err="1"/>
              <a:t>eDVR</a:t>
            </a:r>
            <a:r>
              <a:rPr lang="en-US" dirty="0"/>
              <a:t> capture boards (AESW-581)</a:t>
            </a:r>
          </a:p>
          <a:p>
            <a:r>
              <a:rPr lang="en-US" dirty="0"/>
              <a:t>Object Classification Search (AESW-87)</a:t>
            </a:r>
          </a:p>
          <a:p>
            <a:r>
              <a:rPr lang="en-US" dirty="0"/>
              <a:t>Illustra Body Worn Camera Support (AESW-26)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/>
              <a:t>Illustra Pro </a:t>
            </a:r>
            <a:r>
              <a:rPr lang="en-US" dirty="0" err="1"/>
              <a:t>Multisensor</a:t>
            </a:r>
            <a:r>
              <a:rPr lang="en-US" dirty="0"/>
              <a:t> support (AESW-102)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illustramultipi</a:t>
            </a:r>
            <a:r>
              <a:rPr lang="en-US" dirty="0"/>
              <a:t> plugin</a:t>
            </a:r>
          </a:p>
          <a:p>
            <a:pPr lvl="1"/>
            <a:r>
              <a:rPr lang="en-US" dirty="0"/>
              <a:t>Audio out functionality added (AESW-852)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8BF74-B53C-4EB6-B7C4-DD756F73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2721" y="357426"/>
            <a:ext cx="1120462" cy="623649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EEE9264-FF04-4616-92DC-09C835972089}"/>
              </a:ext>
            </a:extLst>
          </p:cNvPr>
          <p:cNvSpPr txBox="1">
            <a:spLocks/>
          </p:cNvSpPr>
          <p:nvPr/>
        </p:nvSpPr>
        <p:spPr>
          <a:xfrm>
            <a:off x="847653" y="5414396"/>
            <a:ext cx="8328544" cy="623649"/>
          </a:xfrm>
          <a:prstGeom prst="rect">
            <a:avLst/>
          </a:prstGeom>
        </p:spPr>
        <p:txBody>
          <a:bodyPr vert="horz" lIns="0" tIns="0" rIns="3600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Removed from marketing for 22.06 release, pushed to 22.09. Still available to those with the equipment and assistance with setup from Product Management</a:t>
            </a:r>
          </a:p>
        </p:txBody>
      </p:sp>
    </p:spTree>
    <p:extLst>
      <p:ext uri="{BB962C8B-B14F-4D97-AF65-F5344CB8AC3E}">
        <p14:creationId xmlns:p14="http://schemas.microsoft.com/office/powerpoint/2010/main" val="12226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1169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600" imgH="1676160" progId="">
                  <p:embed/>
                </p:oleObj>
              </mc:Choice>
              <mc:Fallback>
                <p:oleObj r:id="rId3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9807468" cy="5159618"/>
          </a:xfrm>
        </p:spPr>
        <p:txBody>
          <a:bodyPr>
            <a:normAutofit/>
          </a:bodyPr>
          <a:lstStyle/>
          <a:p>
            <a:r>
              <a:rPr lang="en-US" dirty="0"/>
              <a:t>Fixed potential crash if selecting keyword from filters, then hide and show filters again, forward and event back buttons did not work (AESW-920)</a:t>
            </a:r>
          </a:p>
          <a:p>
            <a:r>
              <a:rPr lang="en-US" dirty="0"/>
              <a:t>Fixed issue with stalling Exports on Linux machines (AESW-1109)</a:t>
            </a:r>
          </a:p>
          <a:p>
            <a:r>
              <a:rPr lang="en-US" dirty="0"/>
              <a:t>Fixed issue sizing bounding boxes for analytic searches (AESW-922)</a:t>
            </a:r>
          </a:p>
          <a:p>
            <a:r>
              <a:rPr lang="en-US" dirty="0"/>
              <a:t>Fixed issue where clearing search cache, started download again (AESW-1117)</a:t>
            </a:r>
          </a:p>
          <a:p>
            <a:r>
              <a:rPr lang="en-US" dirty="0"/>
              <a:t>Fixed issue regarding warning message when searching for analytics on system that doesn’t support object classification (AESW-1106)</a:t>
            </a:r>
          </a:p>
          <a:p>
            <a:r>
              <a:rPr lang="en-US" dirty="0"/>
              <a:t>Fixed issue where one person key appeared in results event if multiple persons matched (AESW-899)</a:t>
            </a:r>
          </a:p>
          <a:p>
            <a:pPr lvl="1"/>
            <a:r>
              <a:rPr lang="en-US" dirty="0"/>
              <a:t>Caused by multiple matches becoming filtered (i.e. Michael, George Michael)</a:t>
            </a:r>
          </a:p>
          <a:p>
            <a:r>
              <a:rPr lang="en-US" dirty="0"/>
              <a:t>Fixed client issue where a client would disconnect if server too busy to reply with heartbeat</a:t>
            </a:r>
          </a:p>
          <a:p>
            <a:r>
              <a:rPr lang="en-US" dirty="0"/>
              <a:t>Fixed issue with selectable fields on Enterprise &gt; Notifications page (#23448)</a:t>
            </a:r>
          </a:p>
          <a:p>
            <a:r>
              <a:rPr lang="en-US" dirty="0"/>
              <a:t>Fixed issue with hang during video preview on Mac’s with M1 chip (AESW-266)</a:t>
            </a:r>
          </a:p>
          <a:p>
            <a:r>
              <a:rPr lang="en-US" dirty="0"/>
              <a:t>Fixed issue with error message for displaying web panel camera config pages, caused by failing page cert validation (AESW-264)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1_JCI_with Product Brand Logo-Inside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04D3C53F-5D4E-A94A-9EF8-D32F879CE202}"/>
    </a:ext>
  </a:extLst>
</a:theme>
</file>

<file path=ppt/theme/theme2.xml><?xml version="1.0" encoding="utf-8"?>
<a:theme xmlns:a="http://schemas.openxmlformats.org/drawingml/2006/main" name="02_JCI_with with Product Brand Logo-Covers">
  <a:themeElements>
    <a:clrScheme name="Custom 1">
      <a:dk1>
        <a:srgbClr val="2E2824"/>
      </a:dk1>
      <a:lt1>
        <a:srgbClr val="FFFFFF"/>
      </a:lt1>
      <a:dk2>
        <a:srgbClr val="00539E"/>
      </a:dk2>
      <a:lt2>
        <a:srgbClr val="878785"/>
      </a:lt2>
      <a:accent1>
        <a:srgbClr val="8CC63E"/>
      </a:accent1>
      <a:accent2>
        <a:srgbClr val="00BBE3"/>
      </a:accent2>
      <a:accent3>
        <a:srgbClr val="D5D537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E3AACFC7-D772-B24A-9C9D-0BA14D2874C8}"/>
    </a:ext>
  </a:extLst>
</a:theme>
</file>

<file path=ppt/theme/theme3.xml><?xml version="1.0" encoding="utf-8"?>
<a:theme xmlns:a="http://schemas.openxmlformats.org/drawingml/2006/main" name="03_JCI_with with Product Brand Logo-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F8B7A11E-0006-B242-A2B5-3B61BF17212F}"/>
    </a:ext>
  </a:extLst>
</a:theme>
</file>

<file path=ppt/theme/theme4.xml><?xml version="1.0" encoding="utf-8"?>
<a:theme xmlns:a="http://schemas.openxmlformats.org/drawingml/2006/main" name="04_JCI_ with Product Brand Logo-Divider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B1B73FB8-5517-904A-9F19-8D9CB467B8F9}"/>
    </a:ext>
  </a:extLst>
</a:theme>
</file>

<file path=ppt/theme/theme5.xml><?xml version="1.0" encoding="utf-8"?>
<a:theme xmlns:a="http://schemas.openxmlformats.org/drawingml/2006/main" name="JCI_slides_blank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2C9CD4B7-0E39-784D-BC4D-63D5EA5F51F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f12638-f255-4a68-8fc6-9697a688ec54">
      <UserInfo>
        <DisplayName>Miguel Angel Areas Chavez</DisplayName>
        <AccountId>34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011B94AAB2A478FECCAE10340C6E2" ma:contentTypeVersion="4" ma:contentTypeDescription="Create a new document." ma:contentTypeScope="" ma:versionID="f5cf7fe71ba141ce32d5c58f0075528f">
  <xsd:schema xmlns:xsd="http://www.w3.org/2001/XMLSchema" xmlns:xs="http://www.w3.org/2001/XMLSchema" xmlns:p="http://schemas.microsoft.com/office/2006/metadata/properties" xmlns:ns2="6bb536fe-31a4-4b4b-b48e-80c713e22f6e" xmlns:ns3="cff12638-f255-4a68-8fc6-9697a688ec54" targetNamespace="http://schemas.microsoft.com/office/2006/metadata/properties" ma:root="true" ma:fieldsID="3c44ac69de80edaea782fec71fab1a51" ns2:_="" ns3:_="">
    <xsd:import namespace="6bb536fe-31a4-4b4b-b48e-80c713e22f6e"/>
    <xsd:import namespace="cff12638-f255-4a68-8fc6-9697a688e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536fe-31a4-4b4b-b48e-80c713e2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12638-f255-4a68-8fc6-9697a688e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0B520-8462-487C-BE2E-8AE0DA80BE7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6bb536fe-31a4-4b4b-b48e-80c713e22f6e"/>
    <ds:schemaRef ds:uri="http://schemas.microsoft.com/office/2006/metadata/properties"/>
    <ds:schemaRef ds:uri="http://purl.org/dc/elements/1.1/"/>
    <ds:schemaRef ds:uri="cff12638-f255-4a68-8fc6-9697a688ec54"/>
  </ds:schemaRefs>
</ds:datastoreItem>
</file>

<file path=customXml/itemProps2.xml><?xml version="1.0" encoding="utf-8"?>
<ds:datastoreItem xmlns:ds="http://schemas.openxmlformats.org/officeDocument/2006/customXml" ds:itemID="{5D6D546C-E53A-4305-888E-A4DA3679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b536fe-31a4-4b4b-b48e-80c713e22f6e"/>
    <ds:schemaRef ds:uri="cff12638-f255-4a68-8fc6-9697a688e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52FE26-E963-4D9B-B8E0-35A02F853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1649</Words>
  <Application>Microsoft Office PowerPoint</Application>
  <PresentationFormat>Widescreen</PresentationFormat>
  <Paragraphs>251</Paragraphs>
  <Slides>35</Slides>
  <Notes>27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01_JCI_with Product Brand Logo-Inside</vt:lpstr>
      <vt:lpstr>02_JCI_with with Product Brand Logo-Covers</vt:lpstr>
      <vt:lpstr>03_JCI_with with Product Brand Logo-Dividers</vt:lpstr>
      <vt:lpstr>04_JCI_ with Product Brand Logo-Dividerv2</vt:lpstr>
      <vt:lpstr>JCI_slides_blank</vt:lpstr>
      <vt:lpstr>Technical Support Training</vt:lpstr>
      <vt:lpstr>Sections</vt:lpstr>
      <vt:lpstr>Server</vt:lpstr>
      <vt:lpstr>Bug Fixes</vt:lpstr>
      <vt:lpstr>Bug Fixes</vt:lpstr>
      <vt:lpstr>Enhancements</vt:lpstr>
      <vt:lpstr>Features</vt:lpstr>
      <vt:lpstr>Client</vt:lpstr>
      <vt:lpstr>Bug Fixes</vt:lpstr>
      <vt:lpstr>Bug Fixes</vt:lpstr>
      <vt:lpstr>Enhancements</vt:lpstr>
      <vt:lpstr>Enhancements</vt:lpstr>
      <vt:lpstr>Features</vt:lpstr>
      <vt:lpstr>Web Service</vt:lpstr>
      <vt:lpstr>Bug Fixes</vt:lpstr>
      <vt:lpstr>Mobile</vt:lpstr>
      <vt:lpstr>Bug Fixes</vt:lpstr>
      <vt:lpstr>Enhancements</vt:lpstr>
      <vt:lpstr>Enhancements</vt:lpstr>
      <vt:lpstr>Features</vt:lpstr>
      <vt:lpstr>Features</vt:lpstr>
      <vt:lpstr>Features</vt:lpstr>
      <vt:lpstr>Enterprise Manager</vt:lpstr>
      <vt:lpstr>Bug Fixes</vt:lpstr>
      <vt:lpstr>Enhancements</vt:lpstr>
      <vt:lpstr>Illustra</vt:lpstr>
      <vt:lpstr>Illustra Pro Multisensors</vt:lpstr>
      <vt:lpstr>Illustra Pro Multisensors</vt:lpstr>
      <vt:lpstr>Illustra Body Worn Cameras</vt:lpstr>
      <vt:lpstr>Illustra Body Worn Cameras</vt:lpstr>
      <vt:lpstr>Illustra Body Worn Cameras</vt:lpstr>
      <vt:lpstr>Illustra Body Worn Cameras</vt:lpstr>
      <vt:lpstr>Questions</vt:lpstr>
      <vt:lpstr>Appendix</vt:lpstr>
      <vt:lpstr>Cloud Drive vs. Cloudvue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Training</dc:title>
  <dc:creator>Isaac Penrod</dc:creator>
  <cp:lastModifiedBy>Ross White</cp:lastModifiedBy>
  <cp:revision>50</cp:revision>
  <dcterms:created xsi:type="dcterms:W3CDTF">2020-12-08T18:02:27Z</dcterms:created>
  <dcterms:modified xsi:type="dcterms:W3CDTF">2022-06-13T16:10:08Z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 Classification">
    <vt:lpwstr>Internal</vt:lpwstr>
  </property>
  <property fmtid="{D5CDD505-2E9C-101B-9397-08002B2CF9AE}" pid="3" name="MSIP_Label_6be01c0c-f9b3-4dc4-af0b-a82110cc37cd_Enabled">
    <vt:lpwstr>true</vt:lpwstr>
  </property>
  <property fmtid="{D5CDD505-2E9C-101B-9397-08002B2CF9AE}" pid="4" name="MSIP_Label_6be01c0c-f9b3-4dc4-af0b-a82110cc37cd_SetDate">
    <vt:lpwstr>2021-08-27T17:37:16Z</vt:lpwstr>
  </property>
  <property fmtid="{D5CDD505-2E9C-101B-9397-08002B2CF9AE}" pid="5" name="MSIP_Label_6be01c0c-f9b3-4dc4-af0b-a82110cc37cd_Method">
    <vt:lpwstr>Standard</vt:lpwstr>
  </property>
  <property fmtid="{D5CDD505-2E9C-101B-9397-08002B2CF9AE}" pid="6" name="MSIP_Label_6be01c0c-f9b3-4dc4-af0b-a82110cc37cd_Name">
    <vt:lpwstr>6be01c0c-f9b3-4dc4-af0b-a82110cc37cd</vt:lpwstr>
  </property>
  <property fmtid="{D5CDD505-2E9C-101B-9397-08002B2CF9AE}" pid="7" name="MSIP_Label_6be01c0c-f9b3-4dc4-af0b-a82110cc37cd_SiteId">
    <vt:lpwstr>a1f1e214-7ded-45b6-81a1-9e8ae3459641</vt:lpwstr>
  </property>
  <property fmtid="{D5CDD505-2E9C-101B-9397-08002B2CF9AE}" pid="8" name="MSIP_Label_6be01c0c-f9b3-4dc4-af0b-a82110cc37cd_ActionId">
    <vt:lpwstr>3e690b0e-e297-401b-9287-e7c86aaefa4f</vt:lpwstr>
  </property>
  <property fmtid="{D5CDD505-2E9C-101B-9397-08002B2CF9AE}" pid="9" name="MSIP_Label_6be01c0c-f9b3-4dc4-af0b-a82110cc37cd_ContentBits">
    <vt:lpwstr>0</vt:lpwstr>
  </property>
  <property fmtid="{D5CDD505-2E9C-101B-9397-08002B2CF9AE}" pid="10" name="ContentTypeId">
    <vt:lpwstr>0x010100E02011B94AAB2A478FECCAE10340C6E2</vt:lpwstr>
  </property>
</Properties>
</file>