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4"/>
    <p:sldMasterId id="2147483687" r:id="rId5"/>
    <p:sldMasterId id="2147483695" r:id="rId6"/>
    <p:sldMasterId id="2147483698" r:id="rId7"/>
    <p:sldMasterId id="2147483706" r:id="rId8"/>
  </p:sldMasterIdLst>
  <p:notesMasterIdLst>
    <p:notesMasterId r:id="rId39"/>
  </p:notesMasterIdLst>
  <p:handoutMasterIdLst>
    <p:handoutMasterId r:id="rId40"/>
  </p:handoutMasterIdLst>
  <p:sldIdLst>
    <p:sldId id="256" r:id="rId9"/>
    <p:sldId id="309" r:id="rId10"/>
    <p:sldId id="308" r:id="rId11"/>
    <p:sldId id="310" r:id="rId12"/>
    <p:sldId id="303" r:id="rId13"/>
    <p:sldId id="307" r:id="rId14"/>
    <p:sldId id="304" r:id="rId15"/>
    <p:sldId id="305" r:id="rId16"/>
    <p:sldId id="306" r:id="rId17"/>
    <p:sldId id="311" r:id="rId18"/>
    <p:sldId id="312" r:id="rId19"/>
    <p:sldId id="267" r:id="rId20"/>
    <p:sldId id="295" r:id="rId21"/>
    <p:sldId id="313" r:id="rId22"/>
    <p:sldId id="314" r:id="rId23"/>
    <p:sldId id="315" r:id="rId24"/>
    <p:sldId id="317" r:id="rId25"/>
    <p:sldId id="316" r:id="rId26"/>
    <p:sldId id="270" r:id="rId27"/>
    <p:sldId id="271" r:id="rId28"/>
    <p:sldId id="318" r:id="rId29"/>
    <p:sldId id="319" r:id="rId30"/>
    <p:sldId id="320" r:id="rId31"/>
    <p:sldId id="321" r:id="rId32"/>
    <p:sldId id="274" r:id="rId33"/>
    <p:sldId id="322" r:id="rId34"/>
    <p:sldId id="323" r:id="rId35"/>
    <p:sldId id="324" r:id="rId36"/>
    <p:sldId id="325" r:id="rId37"/>
    <p:sldId id="28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aac" initials="I" lastIdx="2" clrIdx="0">
    <p:extLst>
      <p:ext uri="{19B8F6BF-5375-455C-9EA6-DF929625EA0E}">
        <p15:presenceInfo xmlns:p15="http://schemas.microsoft.com/office/powerpoint/2012/main" userId="S::jpenroi@jci.com::3680a06d-6d44-4b9b-945b-082387324b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9F0"/>
    <a:srgbClr val="CBD1DF"/>
    <a:srgbClr val="00539E"/>
    <a:srgbClr val="07348F"/>
    <a:srgbClr val="A9AB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85" autoAdjust="0"/>
    <p:restoredTop sz="79172" autoAdjust="0"/>
  </p:normalViewPr>
  <p:slideViewPr>
    <p:cSldViewPr snapToGrid="0" snapToObjects="1">
      <p:cViewPr varScale="1">
        <p:scale>
          <a:sx n="69" d="100"/>
          <a:sy n="69" d="100"/>
        </p:scale>
        <p:origin x="123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228600" cy="2286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0" Type="http://schemas.openxmlformats.org/officeDocument/2006/relationships/slide" Target="slides/slide12.xml"/><Relationship Id="rId41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04T12:03:16.785" idx="2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D465850-AD4B-3749-BDD1-157A4B1A18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D79838-4AC9-B745-95EC-8D57F4D4463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DE5BC-44B9-E647-9A71-EFB9D3FF4107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7F95F9-A2C8-104A-8FFB-6F4E134B7E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215FED-28F4-2049-A405-E22FD8B80D1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CABBFB-FA43-B442-BBC0-BDFF64F37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153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DD9A9-4852-6E4D-9114-6E8A257FA3FE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7F4183-C1A5-7C49-99CC-CF2D68B91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83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674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Requires disconnect/reconnect to CCure to pick up new </a:t>
            </a:r>
            <a:r>
              <a:rPr lang="en-US"/>
              <a:t>Events.</a:t>
            </a:r>
          </a:p>
          <a:p>
            <a:r>
              <a:rPr lang="en-US"/>
              <a:t>This </a:t>
            </a:r>
            <a:r>
              <a:rPr lang="en-US" dirty="0"/>
              <a:t>is CCure’s version of Event Linking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940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Requires disconnect/reconnect to CCure to pick up new Events.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0007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218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80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920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8569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8087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7895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284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Several other bugfixes as well.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1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348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Attempt to remove the “concept” of Web Services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23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Attempt to remove the “concept” of Web Services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795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711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568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Usability enhancements.</a:t>
            </a:r>
          </a:p>
          <a:p>
            <a:r>
              <a:rPr lang="en-US" dirty="0"/>
              <a:t>Show live!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812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Changing </a:t>
            </a:r>
            <a:r>
              <a:rPr lang="en-US" dirty="0" err="1"/>
              <a:t>False’s</a:t>
            </a:r>
            <a:r>
              <a:rPr lang="en-US" dirty="0"/>
              <a:t> to </a:t>
            </a:r>
            <a:r>
              <a:rPr lang="en-US" dirty="0" err="1"/>
              <a:t>True’s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5091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43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3308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Background process to accomplish auto propagation </a:t>
            </a:r>
          </a:p>
          <a:p>
            <a:r>
              <a:rPr lang="en-US" dirty="0"/>
              <a:t>  Due to time it may take to propagate on large environments (Won’t block UI)</a:t>
            </a:r>
          </a:p>
          <a:p>
            <a:r>
              <a:rPr lang="en-US" dirty="0"/>
              <a:t>  Also will run future propagations without user interaction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696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50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337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355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957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978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17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23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90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F926F-30BF-3647-BFEC-71649F3AF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5A9654-153B-864D-A83B-07784D7304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F92293-7F9C-7949-AA0D-5CCC04EBE1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8" y="1151110"/>
            <a:ext cx="10958512" cy="4814887"/>
          </a:xfrm>
          <a:prstGeom prst="rect">
            <a:avLst/>
          </a:prstGeom>
        </p:spPr>
        <p:txBody>
          <a:bodyPr rIns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39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568" userDrawn="1">
          <p15:clr>
            <a:srgbClr val="FBAE40"/>
          </p15:clr>
        </p15:guide>
        <p15:guide id="2" pos="211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plai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7C341D7-69D8-3842-A50A-2E9B115A3F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82553"/>
            <a:ext cx="12192000" cy="2241685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10" name="Google Shape;10;p2">
            <a:extLst>
              <a:ext uri="{FF2B5EF4-FFF2-40B4-BE49-F238E27FC236}">
                <a16:creationId xmlns:a16="http://schemas.microsoft.com/office/drawing/2014/main" id="{89CFEB1E-0D9F-A74E-9220-A496A286919C}"/>
              </a:ext>
            </a:extLst>
          </p:cNvPr>
          <p:cNvSpPr/>
          <p:nvPr userDrawn="1"/>
        </p:nvSpPr>
        <p:spPr>
          <a:xfrm>
            <a:off x="-1" y="3424238"/>
            <a:ext cx="12192000" cy="1147761"/>
          </a:xfrm>
          <a:prstGeom prst="rect">
            <a:avLst/>
          </a:prstGeom>
          <a:gradFill>
            <a:gsLst>
              <a:gs pos="8000">
                <a:srgbClr val="0070C0"/>
              </a:gs>
              <a:gs pos="95000">
                <a:srgbClr val="00275B"/>
              </a:gs>
            </a:gsLst>
            <a:lin ang="2700000" scaled="1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TextBox 37">
            <a:extLst>
              <a:ext uri="{FF2B5EF4-FFF2-40B4-BE49-F238E27FC236}">
                <a16:creationId xmlns:a16="http://schemas.microsoft.com/office/drawing/2014/main" id="{C3178BAC-82DF-114B-AF54-826DC9C48CB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502902" y="1716088"/>
            <a:ext cx="1536699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 dirty="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 dirty="0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 dirty="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 dirty="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 dirty="0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 dirty="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 dirty="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 dirty="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 dirty="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6" name="TextBox 38">
            <a:extLst>
              <a:ext uri="{FF2B5EF4-FFF2-40B4-BE49-F238E27FC236}">
                <a16:creationId xmlns:a16="http://schemas.microsoft.com/office/drawing/2014/main" id="{0A2E5778-7109-5D4A-96AC-20DACAA7856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71451" y="1716088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 dirty="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 dirty="0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 dirty="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 dirty="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 dirty="0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 dirty="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 dirty="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 dirty="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 dirty="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C27039-C761-9E49-8B46-A849EE04AC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0" y="3433762"/>
            <a:ext cx="12192000" cy="1138237"/>
          </a:xfrm>
          <a:prstGeom prst="rect">
            <a:avLst/>
          </a:prstGeom>
          <a:noFill/>
        </p:spPr>
        <p:txBody>
          <a:bodyPr lIns="612000" rIns="180000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 lang="en-GB" sz="2800"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slide</a:t>
            </a:r>
            <a:endParaRPr lang="en-GB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2D504AC1-9C81-2246-965B-E72757B3B8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2" y="4890525"/>
            <a:ext cx="6739007" cy="7546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300"/>
              </a:spcBef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7183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067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prese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64C21E-C506-4749-ACC3-E3F7D987C2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433"/>
          <a:stretch/>
        </p:blipFill>
        <p:spPr>
          <a:xfrm>
            <a:off x="0" y="1180260"/>
            <a:ext cx="12192000" cy="3452481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FB5DC2DF-062F-FD44-AEC2-BF18D440E2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0" y="3433762"/>
            <a:ext cx="12192000" cy="1138237"/>
          </a:xfrm>
          <a:prstGeom prst="rect">
            <a:avLst/>
          </a:prstGeom>
          <a:gradFill>
            <a:gsLst>
              <a:gs pos="8000">
                <a:srgbClr val="0070C0"/>
              </a:gs>
              <a:gs pos="95000">
                <a:srgbClr val="00275B"/>
              </a:gs>
            </a:gsLst>
            <a:lin ang="2700000" scaled="1"/>
          </a:gradFill>
        </p:spPr>
        <p:txBody>
          <a:bodyPr lIns="612000" rIns="180000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 lang="en-GB" sz="2800"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slide</a:t>
            </a:r>
            <a:endParaRPr lang="en-GB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B845BCB-1024-3F48-A541-C437189D91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2" y="4890525"/>
            <a:ext cx="6739007" cy="7546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300"/>
              </a:spcBef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1260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prese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36DF61-6C73-B74E-84A4-3B5828F6D9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40" y="1175861"/>
            <a:ext cx="12181417" cy="2573885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FB5DC2DF-062F-FD44-AEC2-BF18D440E2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0" y="3433762"/>
            <a:ext cx="12192000" cy="1138237"/>
          </a:xfrm>
          <a:prstGeom prst="rect">
            <a:avLst/>
          </a:prstGeom>
          <a:gradFill>
            <a:gsLst>
              <a:gs pos="8000">
                <a:srgbClr val="0070C0"/>
              </a:gs>
              <a:gs pos="95000">
                <a:srgbClr val="00275B"/>
              </a:gs>
            </a:gsLst>
            <a:lin ang="2700000" scaled="1"/>
          </a:gradFill>
        </p:spPr>
        <p:txBody>
          <a:bodyPr lIns="612000" rIns="180000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 lang="en-GB" sz="2800"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slide</a:t>
            </a:r>
            <a:endParaRPr lang="en-GB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26477AA8-3324-1F42-8B9C-DF41384309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2" y="4890525"/>
            <a:ext cx="6739007" cy="7546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300"/>
              </a:spcBef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5028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prese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5F433D-BCB1-364C-AD12-7203D661C5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789"/>
          <a:stretch/>
        </p:blipFill>
        <p:spPr>
          <a:xfrm>
            <a:off x="-1" y="1178169"/>
            <a:ext cx="12192001" cy="3416803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FB5DC2DF-062F-FD44-AEC2-BF18D440E2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0" y="3433762"/>
            <a:ext cx="12192000" cy="1138237"/>
          </a:xfrm>
          <a:prstGeom prst="rect">
            <a:avLst/>
          </a:prstGeom>
          <a:gradFill>
            <a:gsLst>
              <a:gs pos="8000">
                <a:srgbClr val="0070C0"/>
              </a:gs>
              <a:gs pos="95000">
                <a:srgbClr val="00275B"/>
              </a:gs>
            </a:gsLst>
            <a:lin ang="2700000" scaled="1"/>
          </a:gradFill>
        </p:spPr>
        <p:txBody>
          <a:bodyPr lIns="612000" rIns="180000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 lang="en-GB" sz="2800"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slide</a:t>
            </a:r>
            <a:endParaRPr lang="en-GB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3F99FB5-7774-7242-906F-64B9F353AA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2" y="4890525"/>
            <a:ext cx="6739007" cy="7546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300"/>
              </a:spcBef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3247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prese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A0381A-8285-4044-8EAE-D26A978EDC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5" y="1176080"/>
            <a:ext cx="12187345" cy="2769631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FB5DC2DF-062F-FD44-AEC2-BF18D440E2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0" y="3433762"/>
            <a:ext cx="12192000" cy="1138237"/>
          </a:xfrm>
          <a:prstGeom prst="rect">
            <a:avLst/>
          </a:prstGeom>
          <a:gradFill>
            <a:gsLst>
              <a:gs pos="8000">
                <a:srgbClr val="0070C0"/>
              </a:gs>
              <a:gs pos="95000">
                <a:srgbClr val="00275B"/>
              </a:gs>
            </a:gsLst>
            <a:lin ang="2700000" scaled="1"/>
          </a:gradFill>
        </p:spPr>
        <p:txBody>
          <a:bodyPr lIns="612000" rIns="180000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 lang="en-GB" sz="2800"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slide</a:t>
            </a:r>
            <a:endParaRPr lang="en-GB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7828077-81DA-5048-83FB-8B4A7B08C6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2" y="4890525"/>
            <a:ext cx="6739007" cy="7546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300"/>
              </a:spcBef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8005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prese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BEC90B-7F4F-414D-9437-4FCA3E68A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6" b="-20956"/>
          <a:stretch/>
        </p:blipFill>
        <p:spPr>
          <a:xfrm>
            <a:off x="-2579" y="1179665"/>
            <a:ext cx="12196688" cy="283845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FB5DC2DF-062F-FD44-AEC2-BF18D440E2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0" y="3433762"/>
            <a:ext cx="12192000" cy="1138237"/>
          </a:xfrm>
          <a:prstGeom prst="rect">
            <a:avLst/>
          </a:prstGeom>
          <a:gradFill>
            <a:gsLst>
              <a:gs pos="8000">
                <a:srgbClr val="0070C0"/>
              </a:gs>
              <a:gs pos="95000">
                <a:srgbClr val="00275B"/>
              </a:gs>
            </a:gsLst>
            <a:lin ang="2700000" scaled="1"/>
          </a:gradFill>
        </p:spPr>
        <p:txBody>
          <a:bodyPr lIns="612000" rIns="180000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 lang="en-GB" sz="2800"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slide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D9425AF-2B12-604C-B1AE-72E193C22C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2" y="4890525"/>
            <a:ext cx="6739007" cy="7546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300"/>
              </a:spcBef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0361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lai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D660EA9-5737-D747-AF85-423789FC4C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907390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divider title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D1FDC8-AA5D-D74A-87D8-0B1D4D6841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8" y="3429000"/>
            <a:ext cx="10515600" cy="1891439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52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528" userDrawn="1">
          <p15:clr>
            <a:srgbClr val="FBAE40"/>
          </p15:clr>
        </p15:guide>
        <p15:guide id="2" orient="horz" pos="4176" userDrawn="1">
          <p15:clr>
            <a:srgbClr val="FBAE40"/>
          </p15:clr>
        </p15:guide>
        <p15:guide id="3" pos="384" userDrawn="1">
          <p15:clr>
            <a:srgbClr val="FBAE40"/>
          </p15:clr>
        </p15:guide>
        <p15:guide id="4" orient="horz" pos="3672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inser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0">
            <a:extLst>
              <a:ext uri="{FF2B5EF4-FFF2-40B4-BE49-F238E27FC236}">
                <a16:creationId xmlns:a16="http://schemas.microsoft.com/office/drawing/2014/main" id="{450B2633-22FC-BB4E-9307-3EBE3FB673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50588" y="1"/>
            <a:ext cx="7741412" cy="5602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Click icon</a:t>
            </a:r>
            <a:endParaRPr lang="en-GB" noProof="0" dirty="0"/>
          </a:p>
        </p:txBody>
      </p:sp>
      <p:sp>
        <p:nvSpPr>
          <p:cNvPr id="13" name="Rectangle 36">
            <a:extLst>
              <a:ext uri="{FF2B5EF4-FFF2-40B4-BE49-F238E27FC236}">
                <a16:creationId xmlns:a16="http://schemas.microsoft.com/office/drawing/2014/main" id="{5C05532A-E4A3-D141-84BB-3ECD90C08AC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02288"/>
            <a:ext cx="12192000" cy="1326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 dirty="0"/>
          </a:p>
        </p:txBody>
      </p:sp>
      <p:sp>
        <p:nvSpPr>
          <p:cNvPr id="7" name="Rectangle 36">
            <a:extLst>
              <a:ext uri="{FF2B5EF4-FFF2-40B4-BE49-F238E27FC236}">
                <a16:creationId xmlns:a16="http://schemas.microsoft.com/office/drawing/2014/main" id="{584A61D4-C223-F84D-B0B6-586DEFAFED2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02287"/>
            <a:ext cx="12192000" cy="1224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Click to edit text</a:t>
            </a:r>
            <a:endParaRPr lang="en-GB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20F4906-A87E-3D4F-A8CD-54161FB7C0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328421"/>
            <a:ext cx="3826700" cy="904532"/>
          </a:xfrm>
          <a:prstGeom prst="rect">
            <a:avLst/>
          </a:prstGeom>
        </p:spPr>
        <p:txBody>
          <a:bodyPr anchor="b" anchorCtr="0"/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divider title</a:t>
            </a:r>
            <a:endParaRPr lang="en-US" dirty="0"/>
          </a:p>
        </p:txBody>
      </p:sp>
      <p:sp>
        <p:nvSpPr>
          <p:cNvPr id="14" name="TextBox 37">
            <a:extLst>
              <a:ext uri="{FF2B5EF4-FFF2-40B4-BE49-F238E27FC236}">
                <a16:creationId xmlns:a16="http://schemas.microsoft.com/office/drawing/2014/main" id="{C3178BAC-82DF-114B-AF54-826DC9C48CB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502902" y="1716088"/>
            <a:ext cx="1536699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 dirty="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 dirty="0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 dirty="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 dirty="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 dirty="0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 dirty="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 dirty="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 dirty="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 dirty="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0DFAC21-9ED2-0448-B474-0F407158DC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9" y="3429000"/>
            <a:ext cx="3826700" cy="1891439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96234E77-92F2-9945-A3B0-20E6C31555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2B1BF9F4-9A6A-C541-8021-CD485CFA5F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0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rese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6">
            <a:extLst>
              <a:ext uri="{FF2B5EF4-FFF2-40B4-BE49-F238E27FC236}">
                <a16:creationId xmlns:a16="http://schemas.microsoft.com/office/drawing/2014/main" id="{5C05532A-E4A3-D141-84BB-3ECD90C08AC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02288"/>
            <a:ext cx="12192000" cy="1326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 dirty="0"/>
          </a:p>
        </p:txBody>
      </p:sp>
      <p:pic>
        <p:nvPicPr>
          <p:cNvPr id="8" name="Picture 7" descr="cid:image001.jpg@01D57ABE.B30FCDF0">
            <a:extLst>
              <a:ext uri="{FF2B5EF4-FFF2-40B4-BE49-F238E27FC236}">
                <a16:creationId xmlns:a16="http://schemas.microsoft.com/office/drawing/2014/main" id="{14C79096-C8B5-5946-838B-C9A68FD52BFF}"/>
              </a:ext>
            </a:extLst>
          </p:cNvPr>
          <p:cNvPicPr/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62780" y="-13064"/>
            <a:ext cx="7756114" cy="561535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997D18E7-9406-7D45-A50F-5CD4D7D8A2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328421"/>
            <a:ext cx="3826700" cy="904532"/>
          </a:xfrm>
          <a:prstGeom prst="rect">
            <a:avLst/>
          </a:prstGeom>
        </p:spPr>
        <p:txBody>
          <a:bodyPr anchor="b" anchorCtr="0"/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divider title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700AD3E-9768-AF44-8634-BA47B5EE82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9" y="3429000"/>
            <a:ext cx="3826700" cy="1891439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7333D829-55DF-4E42-8F98-408C7A806D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44ECC880-EEFB-964F-933B-8AAC7CF53D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3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rese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8E10E8C-241D-2B4D-AD86-0B2C1AC31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6590" y="0"/>
            <a:ext cx="7747534" cy="5619776"/>
          </a:xfrm>
          <a:prstGeom prst="rect">
            <a:avLst/>
          </a:prstGeom>
        </p:spPr>
      </p:pic>
      <p:sp>
        <p:nvSpPr>
          <p:cNvPr id="7" name="Rectangle 36">
            <a:extLst>
              <a:ext uri="{FF2B5EF4-FFF2-40B4-BE49-F238E27FC236}">
                <a16:creationId xmlns:a16="http://schemas.microsoft.com/office/drawing/2014/main" id="{5C05532A-E4A3-D141-84BB-3ECD90C08AC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02288"/>
            <a:ext cx="12192000" cy="1326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1CA9626-F4F3-9D48-8E53-12A1CE2231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328421"/>
            <a:ext cx="3826700" cy="904532"/>
          </a:xfrm>
          <a:prstGeom prst="rect">
            <a:avLst/>
          </a:prstGeom>
        </p:spPr>
        <p:txBody>
          <a:bodyPr anchor="b" anchorCtr="0"/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divider title</a:t>
            </a:r>
            <a:endParaRPr lang="en-US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C772900-5CC7-D34D-B3B4-6E451EE6A7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9" y="3429000"/>
            <a:ext cx="3826700" cy="1891439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DC15766-EF01-814F-BE6E-F5DA6C4B27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F5C5E91-AE84-1343-98AF-BD0C898C19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4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55DCB-5BDA-9F4A-85C0-0B13D45F9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E98A08-C3FA-DE4F-BC84-52D4E21B88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40F704F-322A-874C-843C-B6D72331E6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144590"/>
            <a:ext cx="7135282" cy="4833130"/>
          </a:xfrm>
          <a:prstGeom prst="rect">
            <a:avLst/>
          </a:prstGeom>
        </p:spPr>
        <p:txBody>
          <a:bodyPr r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4CB34AD5-7D9E-0C42-80D7-3D57A7913D2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35950" y="1168100"/>
            <a:ext cx="3331636" cy="478460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061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rese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0DDF19-C989-9148-B15F-8444D1694D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4827" y="13064"/>
            <a:ext cx="7763462" cy="5585254"/>
          </a:xfrm>
          <a:prstGeom prst="rect">
            <a:avLst/>
          </a:prstGeom>
        </p:spPr>
      </p:pic>
      <p:sp>
        <p:nvSpPr>
          <p:cNvPr id="8" name="Rectangle 36">
            <a:extLst>
              <a:ext uri="{FF2B5EF4-FFF2-40B4-BE49-F238E27FC236}">
                <a16:creationId xmlns:a16="http://schemas.microsoft.com/office/drawing/2014/main" id="{4BBE6F25-0B28-6749-86D7-13A80B1087A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02288"/>
            <a:ext cx="12192000" cy="1326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36953DD-A4CC-974E-9421-E6C4A61008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328421"/>
            <a:ext cx="3826700" cy="904532"/>
          </a:xfrm>
          <a:prstGeom prst="rect">
            <a:avLst/>
          </a:prstGeom>
        </p:spPr>
        <p:txBody>
          <a:bodyPr anchor="b" anchorCtr="0"/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divider title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F6776D7-D9F2-E342-9143-D0DD731553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9" y="3429000"/>
            <a:ext cx="3826700" cy="1891439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C6BFE639-95ED-BE4C-B08E-5C34D25756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844BB78-3810-6645-9C18-B5B5037ADC0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rese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A7D58A-D49A-BC47-937B-FDFB699841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9"/>
          <a:stretch/>
        </p:blipFill>
        <p:spPr>
          <a:xfrm>
            <a:off x="4469205" y="0"/>
            <a:ext cx="7777659" cy="5602286"/>
          </a:xfrm>
          <a:prstGeom prst="rect">
            <a:avLst/>
          </a:prstGeom>
        </p:spPr>
      </p:pic>
      <p:sp>
        <p:nvSpPr>
          <p:cNvPr id="8" name="Rectangle 36">
            <a:extLst>
              <a:ext uri="{FF2B5EF4-FFF2-40B4-BE49-F238E27FC236}">
                <a16:creationId xmlns:a16="http://schemas.microsoft.com/office/drawing/2014/main" id="{C8AC1F87-10E3-6040-AD35-2217D44BC13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02288"/>
            <a:ext cx="12192000" cy="1326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1B5CAE0-0288-0C41-8835-C2AEDD921B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328421"/>
            <a:ext cx="3826700" cy="904532"/>
          </a:xfrm>
          <a:prstGeom prst="rect">
            <a:avLst/>
          </a:prstGeom>
        </p:spPr>
        <p:txBody>
          <a:bodyPr anchor="b" anchorCtr="0"/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divider title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FE50C11-38ED-3644-9A09-150985F81A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9" y="3429000"/>
            <a:ext cx="3826700" cy="1891439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601ED135-E795-5B41-833D-72FC01A849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F073A565-59C3-D842-9024-66CA1C3C10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9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rese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ED7328-62C1-F642-9C3F-8C69F169E8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3447" y="0"/>
            <a:ext cx="7768281" cy="5602287"/>
          </a:xfrm>
          <a:prstGeom prst="rect">
            <a:avLst/>
          </a:prstGeom>
        </p:spPr>
      </p:pic>
      <p:sp>
        <p:nvSpPr>
          <p:cNvPr id="8" name="Rectangle 36">
            <a:extLst>
              <a:ext uri="{FF2B5EF4-FFF2-40B4-BE49-F238E27FC236}">
                <a16:creationId xmlns:a16="http://schemas.microsoft.com/office/drawing/2014/main" id="{CFA0254A-8435-854F-9710-D77D06CD2EE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02288"/>
            <a:ext cx="12192000" cy="1326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E503061-7F79-D442-B3C9-77804AF227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328421"/>
            <a:ext cx="3826700" cy="904532"/>
          </a:xfrm>
          <a:prstGeom prst="rect">
            <a:avLst/>
          </a:prstGeom>
        </p:spPr>
        <p:txBody>
          <a:bodyPr anchor="b" anchorCtr="0"/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divider title</a:t>
            </a:r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DC391A9-5E99-094C-A078-954668107B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9" y="3429000"/>
            <a:ext cx="3826700" cy="1891439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2EFDDC4F-223E-1A40-9FDF-57B1BB8AE4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79454B-CAF2-1742-B4BA-689FE9F149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33945" y="288928"/>
            <a:ext cx="10562167" cy="2778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1"/>
          </p:nvPr>
        </p:nvSpPr>
        <p:spPr>
          <a:xfrm>
            <a:off x="633942" y="5340210"/>
            <a:ext cx="6629644" cy="839322"/>
          </a:xfrm>
          <a:prstGeom prst="rect">
            <a:avLst/>
          </a:prstGeom>
        </p:spPr>
        <p:txBody>
          <a:bodyPr lIns="0" rIns="0"/>
          <a:lstStyle>
            <a:lvl1pPr marL="0" indent="0"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1pPr>
            <a:lvl2pPr marL="0" indent="1588">
              <a:spcAft>
                <a:spcPts val="0"/>
              </a:spcAft>
              <a:buNone/>
              <a:defRPr sz="1400" i="1" baseline="0">
                <a:solidFill>
                  <a:schemeClr val="tx1"/>
                </a:solidFill>
              </a:defRPr>
            </a:lvl2pPr>
            <a:lvl3pPr marL="180975" indent="-179388">
              <a:spcAft>
                <a:spcPts val="0"/>
              </a:spcAft>
              <a:defRPr/>
            </a:lvl3pPr>
            <a:lvl4pPr marL="361950" indent="-179388">
              <a:defRPr/>
            </a:lvl4pPr>
            <a:lvl5pPr marL="542925" indent="-179388">
              <a:defRPr/>
            </a:lvl5pPr>
            <a:lvl6pPr marL="714375" indent="-179388">
              <a:defRPr/>
            </a:lvl6pPr>
            <a:lvl7pPr marL="895350" indent="-160338">
              <a:spcBef>
                <a:spcPts val="0"/>
              </a:spcBef>
              <a:buSzPct val="80000"/>
              <a:defRPr sz="1200"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10502902" y="2863853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10" name="TextBox 35"/>
          <p:cNvSpPr txBox="1">
            <a:spLocks noChangeArrowheads="1"/>
          </p:cNvSpPr>
          <p:nvPr userDrawn="1"/>
        </p:nvSpPr>
        <p:spPr bwMode="auto">
          <a:xfrm>
            <a:off x="171451" y="2863853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6" name="Picture Placeholder 33"/>
          <p:cNvSpPr>
            <a:spLocks noGrp="1"/>
          </p:cNvSpPr>
          <p:nvPr>
            <p:ph type="pic" sz="quarter" idx="10"/>
          </p:nvPr>
        </p:nvSpPr>
        <p:spPr>
          <a:xfrm>
            <a:off x="-1" y="1716088"/>
            <a:ext cx="12192001" cy="3430800"/>
          </a:xfrm>
          <a:prstGeom prst="rect">
            <a:avLst/>
          </a:prstGeom>
          <a:effectLst/>
        </p:spPr>
        <p:txBody>
          <a:bodyPr rtlCol="0" anchor="ctr">
            <a:normAutofit/>
          </a:bodyPr>
          <a:lstStyle>
            <a:lvl1pPr marL="0" indent="0" algn="ctr">
              <a:buNone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3944" y="644950"/>
            <a:ext cx="10943167" cy="96636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12" name="Group 37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3" name="Rectangle 12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14" name="Group 13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7" name="TextBox 16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8" name="TextBox 17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9" name="TextBox 18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0" name="TextBox 19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1" name="TextBox 20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2" name="TextBox 21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40" name="Group 39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41" name="Rectangle 40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42" name="Straight Connector 41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FEE1523-1465-B146-BD05-7A8670A4DA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38" name="Picture 3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AC171E2-CFCD-6F4D-83E5-5236C1C410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8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1"/>
            <a:ext cx="12192000" cy="342900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36"/>
          <p:cNvSpPr txBox="1">
            <a:spLocks noChangeArrowheads="1"/>
          </p:cNvSpPr>
          <p:nvPr userDrawn="1"/>
        </p:nvSpPr>
        <p:spPr bwMode="auto">
          <a:xfrm>
            <a:off x="10502901" y="1063626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7" name="TextBox 37"/>
          <p:cNvSpPr txBox="1">
            <a:spLocks noChangeArrowheads="1"/>
          </p:cNvSpPr>
          <p:nvPr userDrawn="1"/>
        </p:nvSpPr>
        <p:spPr bwMode="auto">
          <a:xfrm>
            <a:off x="171451" y="1063626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8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429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9" name="Rectangle 37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0" y="-2"/>
            <a:ext cx="12192000" cy="406402"/>
          </a:xfrm>
          <a:prstGeom prst="rect">
            <a:avLst/>
          </a:prstGeom>
          <a:gradFill>
            <a:gsLst>
              <a:gs pos="8000">
                <a:srgbClr val="0070C0"/>
              </a:gs>
              <a:gs pos="95000">
                <a:srgbClr val="00275B"/>
              </a:gs>
            </a:gsLst>
            <a:lin ang="2700000" scaled="1"/>
          </a:gradFill>
          <a:effectLst/>
        </p:spPr>
        <p:txBody>
          <a:bodyPr lIns="756000" tIns="72000" rIns="72000" bIns="36000" anchor="ctr">
            <a:noAutofit/>
          </a:bodyPr>
          <a:lstStyle>
            <a:lvl1pPr marL="0" indent="0">
              <a:spcBef>
                <a:spcPct val="0"/>
              </a:spcBef>
              <a:buNone/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Business Unit</a:t>
            </a:r>
            <a:endParaRPr lang="en-GB" dirty="0"/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3"/>
          </p:nvPr>
        </p:nvSpPr>
        <p:spPr>
          <a:xfrm>
            <a:off x="623888" y="4850355"/>
            <a:ext cx="6629644" cy="839322"/>
          </a:xfrm>
          <a:prstGeom prst="rect">
            <a:avLst/>
          </a:prstGeom>
        </p:spPr>
        <p:txBody>
          <a:bodyPr lIns="0" rIns="0"/>
          <a:lstStyle>
            <a:lvl1pPr marL="0" indent="0"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1pPr>
            <a:lvl2pPr marL="0" indent="1588">
              <a:spcAft>
                <a:spcPts val="0"/>
              </a:spcAft>
              <a:buNone/>
              <a:defRPr sz="1400" i="1" baseline="0">
                <a:solidFill>
                  <a:schemeClr val="tx1"/>
                </a:solidFill>
              </a:defRPr>
            </a:lvl2pPr>
            <a:lvl3pPr marL="180975" indent="-179388"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 marL="361950" indent="-179388">
              <a:defRPr>
                <a:solidFill>
                  <a:schemeClr val="tx1"/>
                </a:solidFill>
              </a:defRPr>
            </a:lvl4pPr>
            <a:lvl5pPr marL="542925" indent="-179388">
              <a:defRPr>
                <a:solidFill>
                  <a:schemeClr val="tx1"/>
                </a:solidFill>
              </a:defRPr>
            </a:lvl5pPr>
            <a:lvl6pPr marL="714375" indent="-179388">
              <a:defRPr>
                <a:solidFill>
                  <a:schemeClr val="tx1"/>
                </a:solidFill>
              </a:defRPr>
            </a:lvl6pPr>
            <a:lvl7pPr marL="895350" indent="-160338">
              <a:spcBef>
                <a:spcPts val="0"/>
              </a:spcBef>
              <a:buSzPct val="80000"/>
              <a:defRPr sz="1200"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623888" y="3552825"/>
            <a:ext cx="10943167" cy="113091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4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5" name="Rectangle 14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16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1" name="Straight Connector 30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9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0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1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2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3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4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41" name="Group 40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42" name="Rectangle 41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43" name="Straight Connector 42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37" descr="A picture containing drawing&#10;&#10;Description automatically generated">
            <a:extLst>
              <a:ext uri="{FF2B5EF4-FFF2-40B4-BE49-F238E27FC236}">
                <a16:creationId xmlns:a16="http://schemas.microsoft.com/office/drawing/2014/main" id="{86C680AF-4BD1-C54A-A6A8-5C039D95F5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40" name="Picture 39" descr="A picture containing drawing&#10;&#10;Description automatically generated">
            <a:extLst>
              <a:ext uri="{FF2B5EF4-FFF2-40B4-BE49-F238E27FC236}">
                <a16:creationId xmlns:a16="http://schemas.microsoft.com/office/drawing/2014/main" id="{001776E2-C542-8D4F-8909-A5BDAE58E2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5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19" y="1144589"/>
            <a:ext cx="7135282" cy="5218111"/>
          </a:xfrm>
        </p:spPr>
        <p:txBody>
          <a:bodyPr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235950" y="1136015"/>
            <a:ext cx="3331636" cy="516572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CA447E-4E50-F344-8A36-ADD4AF6A500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exacqVision Technical Support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0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 an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19" y="1124068"/>
            <a:ext cx="5232399" cy="5225621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337302" y="1124068"/>
            <a:ext cx="5230284" cy="5225621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EE5AAB-9E6F-EB4B-8869-4B5319E1F48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exacqVision Technical Support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47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19" y="1134050"/>
            <a:ext cx="5232399" cy="5218111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337302" y="1134050"/>
            <a:ext cx="5230284" cy="2254436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337302" y="3684233"/>
            <a:ext cx="5230284" cy="267846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9000C9-C315-6D4B-BCBE-2D15EC35BD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exacqVision Technical Support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50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19" y="1135536"/>
            <a:ext cx="5232399" cy="5218111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335184" y="1135538"/>
            <a:ext cx="5232400" cy="5218109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ED5F81-FBA5-074C-840F-65D312F5669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exacqVision Technical Support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9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9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20" y="1133602"/>
            <a:ext cx="3328455" cy="5218111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432301" y="1133604"/>
            <a:ext cx="3327400" cy="5218110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235950" y="1133604"/>
            <a:ext cx="3331636" cy="5218110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7F1479-B54D-0E42-889E-13321125B8C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exacqVision Technical Support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06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9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E0D50-31EF-CD42-B8A8-7010AE4EE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0C9D7A-978E-D441-B728-3D756A513A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37666FC-7F7A-FC46-959A-78953E5FBB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144590"/>
            <a:ext cx="5232399" cy="4794197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E4A5A539-F4BE-1D44-9983-028A2660282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37302" y="1144590"/>
            <a:ext cx="5230284" cy="479419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9590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20" y="1125536"/>
            <a:ext cx="3328455" cy="5218111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432301" y="1125538"/>
            <a:ext cx="3327400" cy="5218110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35950" y="1125538"/>
            <a:ext cx="3332163" cy="5158301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CDDEAA-35A2-8346-91D3-FFBFE89430A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exacqVision Technical Support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30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9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with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20" y="1125536"/>
            <a:ext cx="3328455" cy="5218111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432301" y="1125537"/>
            <a:ext cx="3327400" cy="5218109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235950" y="1125538"/>
            <a:ext cx="3331636" cy="233794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8235950" y="3684233"/>
            <a:ext cx="3331636" cy="267846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D55543-4496-AF42-A4A7-D833A4138A3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exacqVision Technical Support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33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9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23888" y="1134050"/>
            <a:ext cx="10943694" cy="5218111"/>
          </a:xfrm>
        </p:spPr>
        <p:txBody>
          <a:bodyPr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</a:lstStyle>
          <a:p>
            <a:endParaRPr lang="de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E51248-DBA6-6A45-B9DB-4AB87BD02EA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45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6DF2BE-ADC0-F046-8E36-08EDE54A91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591529" y="6505136"/>
            <a:ext cx="6445251" cy="174977"/>
          </a:xfrm>
        </p:spPr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465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tement/Quote">
    <p:bg>
      <p:bgPr>
        <a:solidFill>
          <a:srgbClr val="A9AB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9" name="Rectangle 8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10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19" name="Straight Connector 18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3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4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5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6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7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8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29" name="Group 28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30" name="Rectangle 29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31" name="Straight Connector 30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6407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CA280-EF4B-484C-B1D1-12B5C90D1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D2EFC5-C803-E142-8175-CB05301C8D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125CF2F-BB4F-2C48-A021-4272F7E4D5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144589"/>
            <a:ext cx="5232399" cy="4794081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D66CD3C5-E4B5-114A-8108-23245E38AA5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37302" y="1144589"/>
            <a:ext cx="5230284" cy="22844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5F0F58CE-86F0-2A49-B41E-C2B3E18C1E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37302" y="3548489"/>
            <a:ext cx="5230284" cy="239018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432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CBDB3-1ED8-7442-A286-3FA601B2A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56B665-7FBF-2846-B6DE-37E61E78F9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206EA72-5C72-A74D-A57B-7CC4A01374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144589"/>
            <a:ext cx="5232399" cy="4813448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5BD064-BB76-FB46-8D29-84D335A592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35184" y="1144590"/>
            <a:ext cx="5232400" cy="4813447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448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DEAB1-F7C1-1F4E-A210-7B1107FF3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265382-FAB2-4541-BCD0-68627FD65A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4750445-41DF-734C-82F2-5434BB05B0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20" y="1144589"/>
            <a:ext cx="3328455" cy="4813448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A37718-54CD-3840-A71C-F450011845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32301" y="1144591"/>
            <a:ext cx="3327400" cy="4813446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9CC18DB-E159-544B-963D-456D9079AE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35950" y="1144590"/>
            <a:ext cx="3331636" cy="4813447"/>
          </a:xfrm>
          <a:prstGeom prst="rect">
            <a:avLst/>
          </a:prstGeom>
        </p:spPr>
        <p:txBody>
          <a:bodyPr lIns="36000"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029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DEAB1-F7C1-1F4E-A210-7B1107FF3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265382-FAB2-4541-BCD0-68627FD65A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4750445-41DF-734C-82F2-5434BB05B0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20" y="1144589"/>
            <a:ext cx="3328455" cy="4723947"/>
          </a:xfrm>
          <a:prstGeom prst="rect">
            <a:avLst/>
          </a:prstGeom>
        </p:spPr>
        <p:txBody>
          <a:bodyPr lIns="0"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A37718-54CD-3840-A71C-F450011845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32301" y="1144590"/>
            <a:ext cx="3327400" cy="4723947"/>
          </a:xfrm>
          <a:prstGeom prst="rect">
            <a:avLst/>
          </a:prstGeom>
        </p:spPr>
        <p:txBody>
          <a:bodyPr lIns="0"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45C4A4C-6172-064B-A62A-8A2F2588DF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35950" y="1144590"/>
            <a:ext cx="3332163" cy="472394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51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s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DEAB1-F7C1-1F4E-A210-7B1107FF3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265382-FAB2-4541-BCD0-68627FD65A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4750445-41DF-734C-82F2-5434BB05B0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20" y="1144589"/>
            <a:ext cx="3328455" cy="4860425"/>
          </a:xfrm>
          <a:prstGeom prst="rect">
            <a:avLst/>
          </a:prstGeom>
        </p:spPr>
        <p:txBody>
          <a:bodyPr lIns="0"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A37718-54CD-3840-A71C-F450011845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32301" y="1144591"/>
            <a:ext cx="3327400" cy="4860424"/>
          </a:xfrm>
          <a:prstGeom prst="rect">
            <a:avLst/>
          </a:prstGeom>
        </p:spPr>
        <p:txBody>
          <a:bodyPr lIns="0"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45C4A4C-6172-064B-A62A-8A2F2588DF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35950" y="1144590"/>
            <a:ext cx="3332163" cy="24311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9E3DB24-D01D-CC40-82DC-84519EA5CA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35950" y="3739229"/>
            <a:ext cx="3332163" cy="226578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26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864BF-9B74-4649-8A42-EFCB8FAD7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0DF50D-4A15-564C-9D79-F9B50B3DE3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211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theme" Target="../theme/theme4.xml"/><Relationship Id="rId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A602D5B1-508F-674E-B965-178A8CC3C77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24417" y="6475257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fld id="{5CFF3644-1C11-477C-A5D5-3A3BC5CE8122}" type="slidenum">
              <a:rPr lang="de-DE" sz="900" b="0" smtClean="0">
                <a:solidFill>
                  <a:srgbClr val="000000"/>
                </a:solidFill>
              </a:rPr>
              <a:pPr algn="l" eaLnBrk="1" hangingPunct="1"/>
              <a:t>‹#›</a:t>
            </a:fld>
            <a:endParaRPr lang="de-DE" sz="900" b="0" dirty="0">
              <a:solidFill>
                <a:srgbClr val="000000"/>
              </a:solidFill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DDF66C90-EDFA-3844-828B-689B336C879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49431" y="6546498"/>
            <a:ext cx="200903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cs typeface="+mn-cs"/>
              </a:rPr>
              <a:t>Johnson Controls  —</a:t>
            </a:r>
            <a:endParaRPr lang="en-GB" sz="60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85BC33C6-4061-B048-9565-63D226487C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7537" y="6475257"/>
            <a:ext cx="7708249" cy="246218"/>
          </a:xfrm>
          <a:prstGeom prst="rect">
            <a:avLst/>
          </a:prstGeom>
        </p:spPr>
        <p:txBody>
          <a:bodyPr vert="horz" lIns="97200" tIns="45720" rIns="90000" bIns="45720" rtlCol="0" anchor="ctr"/>
          <a:lstStyle>
            <a:lvl1pPr algn="l"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16" name="Line 9">
            <a:extLst>
              <a:ext uri="{FF2B5EF4-FFF2-40B4-BE49-F238E27FC236}">
                <a16:creationId xmlns:a16="http://schemas.microsoft.com/office/drawing/2014/main" id="{58521FB2-0CB2-BF47-AFEC-0B9AF4CBED9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24419" y="1052513"/>
            <a:ext cx="10943167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id="{E2E08402-B44E-B54A-9675-C61819DA06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4418" y="188913"/>
            <a:ext cx="965411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title (2 lines max)</a:t>
            </a:r>
            <a:endParaRPr lang="en-GB" alt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533F3CF-141C-AB4A-BF6B-BF17539041D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10502617" y="410363"/>
            <a:ext cx="1064963" cy="349262"/>
          </a:xfrm>
          <a:prstGeom prst="rect">
            <a:avLst/>
          </a:prstGeom>
        </p:spPr>
      </p:pic>
      <p:grpSp>
        <p:nvGrpSpPr>
          <p:cNvPr id="13" name="Group 39">
            <a:extLst>
              <a:ext uri="{FF2B5EF4-FFF2-40B4-BE49-F238E27FC236}">
                <a16:creationId xmlns:a16="http://schemas.microsoft.com/office/drawing/2014/main" id="{B83F17A9-706F-B145-8D21-6C3181EBF4FD}"/>
              </a:ext>
            </a:extLst>
          </p:cNvPr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FEF4A2F-B0CB-9F4E-B1D0-607749098D1C}"/>
                </a:ext>
              </a:extLst>
            </p:cNvPr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20" name="Group 41">
              <a:extLst>
                <a:ext uri="{FF2B5EF4-FFF2-40B4-BE49-F238E27FC236}">
                  <a16:creationId xmlns:a16="http://schemas.microsoft.com/office/drawing/2014/main" id="{DFB46800-0C32-4D43-91CE-5927573DCC92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AB8CE5F-1E38-4744-8729-75BBF1FBE38D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096F6C97-5049-9A48-9ACF-78B11B0AE77D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0162DE6-1FCF-8748-95BB-50C489F3C71E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EDD3F589-0375-C44B-971D-767BF661076C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8">
              <a:extLst>
                <a:ext uri="{FF2B5EF4-FFF2-40B4-BE49-F238E27FC236}">
                  <a16:creationId xmlns:a16="http://schemas.microsoft.com/office/drawing/2014/main" id="{FE6DFAAD-217E-634D-9402-9B03780E32F2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1074AE-3FE9-CF44-BD14-A9584ABFA68E}"/>
                  </a:ext>
                </a:extLst>
              </p:cNvPr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973ECC7B-F0E3-6542-8CA2-7C3B6D76B3E5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7A9892B6-C21E-7749-9246-408FC47AF7AB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15B19BD-8A42-7142-A579-70A7C230FD29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80368309-E172-E043-9166-1FCF19C09C2F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AFF2438E-A6CC-2D43-A225-99717D02EF36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43">
              <a:extLst>
                <a:ext uri="{FF2B5EF4-FFF2-40B4-BE49-F238E27FC236}">
                  <a16:creationId xmlns:a16="http://schemas.microsoft.com/office/drawing/2014/main" id="{820757EC-3D25-344B-B52D-FDE932E91598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23" name="TextBox 44">
              <a:extLst>
                <a:ext uri="{FF2B5EF4-FFF2-40B4-BE49-F238E27FC236}">
                  <a16:creationId xmlns:a16="http://schemas.microsoft.com/office/drawing/2014/main" id="{C6AFDE34-6E6A-0048-A34F-32641542B203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4" name="TextBox 45">
              <a:extLst>
                <a:ext uri="{FF2B5EF4-FFF2-40B4-BE49-F238E27FC236}">
                  <a16:creationId xmlns:a16="http://schemas.microsoft.com/office/drawing/2014/main" id="{918654D7-DA27-F540-83C9-AA6B6B4DA5F3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5" name="TextBox 46">
              <a:extLst>
                <a:ext uri="{FF2B5EF4-FFF2-40B4-BE49-F238E27FC236}">
                  <a16:creationId xmlns:a16="http://schemas.microsoft.com/office/drawing/2014/main" id="{4A7C25E7-7C69-FD46-A905-5C3F2AF17845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6" name="TextBox 47">
              <a:extLst>
                <a:ext uri="{FF2B5EF4-FFF2-40B4-BE49-F238E27FC236}">
                  <a16:creationId xmlns:a16="http://schemas.microsoft.com/office/drawing/2014/main" id="{3E26B6DD-E937-544E-9577-82C09C0662F7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7" name="TextBox 48">
              <a:extLst>
                <a:ext uri="{FF2B5EF4-FFF2-40B4-BE49-F238E27FC236}">
                  <a16:creationId xmlns:a16="http://schemas.microsoft.com/office/drawing/2014/main" id="{C41AE0AD-4CF4-264E-8EB3-C8CABAFA4CDC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8" name="TextBox 49">
              <a:extLst>
                <a:ext uri="{FF2B5EF4-FFF2-40B4-BE49-F238E27FC236}">
                  <a16:creationId xmlns:a16="http://schemas.microsoft.com/office/drawing/2014/main" id="{6196099D-3CC3-5D48-8F6A-83D71B5897EF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AAED1E7-1C6A-9645-B703-695B674908C0}"/>
              </a:ext>
            </a:extLst>
          </p:cNvPr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1118D78-B4EA-904A-B029-2670BA04EDEA}"/>
                </a:ext>
              </a:extLst>
            </p:cNvPr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2426A89-0092-3D42-BF94-27C5D7AE72AD}"/>
                </a:ext>
              </a:extLst>
            </p:cNvPr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A02DC45-87A6-7F44-90FC-36CFD1183384}"/>
                </a:ext>
              </a:extLst>
            </p:cNvPr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8D89DB7-BA0C-3241-8B53-3B922E7E3C19}"/>
                </a:ext>
              </a:extLst>
            </p:cNvPr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A41A9F1-8CC6-F543-A90B-85D505BC5313}"/>
                </a:ext>
              </a:extLst>
            </p:cNvPr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DFD84-9554-BD43-A0E5-B0FBA9039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063" y="1152577"/>
            <a:ext cx="10967035" cy="455336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45" name="Picture 4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3177456-3386-E848-BE66-9CDC32BC11A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400605" y="6130174"/>
            <a:ext cx="1166982" cy="51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30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94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4" pos="384" userDrawn="1">
          <p15:clr>
            <a:srgbClr val="F26B43"/>
          </p15:clr>
        </p15:guide>
        <p15:guide id="5" pos="3696" userDrawn="1">
          <p15:clr>
            <a:srgbClr val="F26B43"/>
          </p15:clr>
        </p15:guide>
        <p15:guide id="6" pos="7296" userDrawn="1">
          <p15:clr>
            <a:srgbClr val="F26B43"/>
          </p15:clr>
        </p15:guide>
        <p15:guide id="7" pos="3984" userDrawn="1">
          <p15:clr>
            <a:srgbClr val="F26B43"/>
          </p15:clr>
        </p15:guide>
        <p15:guide id="8" orient="horz" pos="3600" userDrawn="1">
          <p15:clr>
            <a:srgbClr val="F26B43"/>
          </p15:clr>
        </p15:guide>
        <p15:guide id="9" orient="horz" pos="4200" userDrawn="1">
          <p15:clr>
            <a:srgbClr val="F26B43"/>
          </p15:clr>
        </p15:guide>
        <p15:guide id="10" pos="5568" userDrawn="1">
          <p15:clr>
            <a:srgbClr val="F26B43"/>
          </p15:clr>
        </p15:guide>
        <p15:guide id="11" pos="2112" userDrawn="1">
          <p15:clr>
            <a:srgbClr val="F26B43"/>
          </p15:clr>
        </p15:guide>
        <p15:guide id="12" pos="1958" userDrawn="1">
          <p15:clr>
            <a:srgbClr val="F26B43"/>
          </p15:clr>
        </p15:guide>
        <p15:guide id="13" pos="2256" userDrawn="1">
          <p15:clr>
            <a:srgbClr val="F26B43"/>
          </p15:clr>
        </p15:guide>
        <p15:guide id="14" pos="5448" userDrawn="1">
          <p15:clr>
            <a:srgbClr val="F26B43"/>
          </p15:clr>
        </p15:guide>
        <p15:guide id="15" pos="571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B0A3209C-8084-1F4B-AC90-168CB6F72799}"/>
              </a:ext>
            </a:extLst>
          </p:cNvPr>
          <p:cNvSpPr/>
          <p:nvPr userDrawn="1"/>
        </p:nvSpPr>
        <p:spPr>
          <a:xfrm>
            <a:off x="0" y="1172506"/>
            <a:ext cx="12192000" cy="2272141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E2C872-9AE1-A948-AFED-D40AB4C4B0CD}"/>
              </a:ext>
            </a:extLst>
          </p:cNvPr>
          <p:cNvSpPr/>
          <p:nvPr userDrawn="1"/>
        </p:nvSpPr>
        <p:spPr>
          <a:xfrm>
            <a:off x="-1" y="1191757"/>
            <a:ext cx="12191997" cy="2242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928228-254A-CC44-B804-32A0B760AF5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623888" y="358904"/>
            <a:ext cx="1450851" cy="475816"/>
          </a:xfrm>
          <a:prstGeom prst="rect">
            <a:avLst/>
          </a:prstGeom>
        </p:spPr>
      </p:pic>
      <p:grpSp>
        <p:nvGrpSpPr>
          <p:cNvPr id="14" name="Group 39">
            <a:extLst>
              <a:ext uri="{FF2B5EF4-FFF2-40B4-BE49-F238E27FC236}">
                <a16:creationId xmlns:a16="http://schemas.microsoft.com/office/drawing/2014/main" id="{87FB3FCF-2D16-E34A-8171-CF529A4825B8}"/>
              </a:ext>
            </a:extLst>
          </p:cNvPr>
          <p:cNvGrpSpPr>
            <a:grpSpLocks/>
          </p:cNvGrpSpPr>
          <p:nvPr userDrawn="1"/>
        </p:nvGrpSpPr>
        <p:grpSpPr bwMode="white">
          <a:xfrm>
            <a:off x="-753534" y="10886"/>
            <a:ext cx="654051" cy="6865938"/>
            <a:chOff x="-565302" y="0"/>
            <a:chExt cx="490967" cy="68654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C017888-AA7F-D044-8D54-A0BBEB3F4722}"/>
                </a:ext>
              </a:extLst>
            </p:cNvPr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16" name="Group 41">
              <a:extLst>
                <a:ext uri="{FF2B5EF4-FFF2-40B4-BE49-F238E27FC236}">
                  <a16:creationId xmlns:a16="http://schemas.microsoft.com/office/drawing/2014/main" id="{469CB5D6-68CA-2240-B145-27B124012DE0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9B064D5-692E-2C46-A146-F6FB6C39317C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44F19A85-9846-A24D-8615-3831721D156E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E2C036E-2338-A247-96F5-BD90881B97F0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5A15FAB7-3D6C-C84B-A112-5DAD9B082541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28">
              <a:extLst>
                <a:ext uri="{FF2B5EF4-FFF2-40B4-BE49-F238E27FC236}">
                  <a16:creationId xmlns:a16="http://schemas.microsoft.com/office/drawing/2014/main" id="{2D6E6E9A-E77B-2B44-A92E-5B3FB9DE3D35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949C60FA-CBE1-0D4F-A4C9-8A2C7A69CAD5}"/>
                  </a:ext>
                </a:extLst>
              </p:cNvPr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B8579F1-3659-3B44-B962-FBF29877F9C6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3A5FE861-575B-4A40-ADD4-3ABAF0944EB5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5D74A962-57D2-2145-9978-368B96B17440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3CDD9372-3613-EC43-B192-0DBEFDC3C8CD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F24D522-43AD-6C40-8695-268C2DA61017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43">
              <a:extLst>
                <a:ext uri="{FF2B5EF4-FFF2-40B4-BE49-F238E27FC236}">
                  <a16:creationId xmlns:a16="http://schemas.microsoft.com/office/drawing/2014/main" id="{73459D46-83C6-9546-A017-C7832743A862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9" name="TextBox 44">
              <a:extLst>
                <a:ext uri="{FF2B5EF4-FFF2-40B4-BE49-F238E27FC236}">
                  <a16:creationId xmlns:a16="http://schemas.microsoft.com/office/drawing/2014/main" id="{15115D86-97C9-C848-A3C7-2D2522AF1F1B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0" name="TextBox 45">
              <a:extLst>
                <a:ext uri="{FF2B5EF4-FFF2-40B4-BE49-F238E27FC236}">
                  <a16:creationId xmlns:a16="http://schemas.microsoft.com/office/drawing/2014/main" id="{8F3AA9DD-BF7A-9545-A6FC-7E2CB157E91F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1" name="TextBox 46">
              <a:extLst>
                <a:ext uri="{FF2B5EF4-FFF2-40B4-BE49-F238E27FC236}">
                  <a16:creationId xmlns:a16="http://schemas.microsoft.com/office/drawing/2014/main" id="{94B8533D-95C5-6E46-B58D-151134CA41ED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2" name="TextBox 47">
              <a:extLst>
                <a:ext uri="{FF2B5EF4-FFF2-40B4-BE49-F238E27FC236}">
                  <a16:creationId xmlns:a16="http://schemas.microsoft.com/office/drawing/2014/main" id="{6F3B9FF5-F934-604A-A418-73391BE8AC70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3" name="TextBox 48">
              <a:extLst>
                <a:ext uri="{FF2B5EF4-FFF2-40B4-BE49-F238E27FC236}">
                  <a16:creationId xmlns:a16="http://schemas.microsoft.com/office/drawing/2014/main" id="{B42157E6-1FE2-B343-AE4C-7FEDA13FB0DC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4" name="TextBox 49">
              <a:extLst>
                <a:ext uri="{FF2B5EF4-FFF2-40B4-BE49-F238E27FC236}">
                  <a16:creationId xmlns:a16="http://schemas.microsoft.com/office/drawing/2014/main" id="{9C5A66B5-3071-084F-A92A-27834A05ACF5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4B1B7FC-34BF-EC4F-95E3-3C2790E77D11}"/>
              </a:ext>
            </a:extLst>
          </p:cNvPr>
          <p:cNvGrpSpPr/>
          <p:nvPr userDrawn="1"/>
        </p:nvGrpSpPr>
        <p:grpSpPr bwMode="white">
          <a:xfrm>
            <a:off x="0" y="-288250"/>
            <a:ext cx="12192000" cy="233362"/>
            <a:chOff x="3" y="-325436"/>
            <a:chExt cx="9144000" cy="23336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AF1AB7C-B261-F244-B8BB-64750E6034B4}"/>
                </a:ext>
              </a:extLst>
            </p:cNvPr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09F2B40-CCBE-EA46-9DB0-D839A079F5EE}"/>
                </a:ext>
              </a:extLst>
            </p:cNvPr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B6C7F8A-F487-BF4B-83AA-FFB976019621}"/>
                </a:ext>
              </a:extLst>
            </p:cNvPr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1C2377F-688F-C74A-AE98-E5ED3276CA45}"/>
                </a:ext>
              </a:extLst>
            </p:cNvPr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1B54A08-30FB-3A43-95EF-563101D6131A}"/>
                </a:ext>
              </a:extLst>
            </p:cNvPr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Picture Placeholder 30">
            <a:extLst>
              <a:ext uri="{FF2B5EF4-FFF2-40B4-BE49-F238E27FC236}">
                <a16:creationId xmlns:a16="http://schemas.microsoft.com/office/drawing/2014/main" id="{BA11E4B1-0BB3-804D-9C89-F7D7B5F04FC9}"/>
              </a:ext>
            </a:extLst>
          </p:cNvPr>
          <p:cNvSpPr txBox="1">
            <a:spLocks/>
          </p:cNvSpPr>
          <p:nvPr userDrawn="1"/>
        </p:nvSpPr>
        <p:spPr>
          <a:xfrm>
            <a:off x="0" y="1191757"/>
            <a:ext cx="12192000" cy="2237243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8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3" name="Picture 42" descr="A picture containing drawing&#10;&#10;Description automatically generated">
            <a:extLst>
              <a:ext uri="{FF2B5EF4-FFF2-40B4-BE49-F238E27FC236}">
                <a16:creationId xmlns:a16="http://schemas.microsoft.com/office/drawing/2014/main" id="{B1C113FB-2DA4-C84C-AD3A-AF78E62ABFE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41" name="Picture 40" descr="A picture containing drawing&#10;&#10;Description automatically generated">
            <a:extLst>
              <a:ext uri="{FF2B5EF4-FFF2-40B4-BE49-F238E27FC236}">
                <a16:creationId xmlns:a16="http://schemas.microsoft.com/office/drawing/2014/main" id="{7784808A-8C63-0B4D-AECF-95D9254BFB2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45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88" r:id="rId2"/>
    <p:sldLayoutId id="2147483689" r:id="rId3"/>
    <p:sldLayoutId id="2147483690" r:id="rId4"/>
    <p:sldLayoutId id="2147483691" r:id="rId5"/>
    <p:sldLayoutId id="214748369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pos="7296" userDrawn="1">
          <p15:clr>
            <a:srgbClr val="F26B43"/>
          </p15:clr>
        </p15:guide>
        <p15:guide id="5" orient="horz" pos="4176" userDrawn="1">
          <p15:clr>
            <a:srgbClr val="F26B43"/>
          </p15:clr>
        </p15:guide>
        <p15:guide id="6" orient="horz" pos="748" userDrawn="1">
          <p15:clr>
            <a:srgbClr val="F26B43"/>
          </p15:clr>
        </p15:guide>
        <p15:guide id="7" orient="horz" pos="28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9AB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A5887-B1CC-224D-BE56-4B9F78DD4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A2CF1-F191-1D44-8B5B-0615DD3BCF7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36">
            <a:extLst>
              <a:ext uri="{FF2B5EF4-FFF2-40B4-BE49-F238E27FC236}">
                <a16:creationId xmlns:a16="http://schemas.microsoft.com/office/drawing/2014/main" id="{D7232395-ECEC-7742-BB8B-FEB4987D4C2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02288"/>
            <a:ext cx="12192000" cy="1326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Click to edit text</a:t>
            </a:r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CB830B8-DCC5-974A-9ECD-D5F6319CB32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623888" y="372392"/>
            <a:ext cx="1435100" cy="470651"/>
          </a:xfrm>
          <a:prstGeom prst="rect">
            <a:avLst/>
          </a:prstGeom>
        </p:spPr>
      </p:pic>
      <p:grpSp>
        <p:nvGrpSpPr>
          <p:cNvPr id="20" name="Group 39">
            <a:extLst>
              <a:ext uri="{FF2B5EF4-FFF2-40B4-BE49-F238E27FC236}">
                <a16:creationId xmlns:a16="http://schemas.microsoft.com/office/drawing/2014/main" id="{7C2ADEF3-AED5-F24A-9080-220BB5146C3C}"/>
              </a:ext>
            </a:extLst>
          </p:cNvPr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7F49A7B-C96A-8D4A-AF9C-2A141D61D002}"/>
                </a:ext>
              </a:extLst>
            </p:cNvPr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22" name="Group 41">
              <a:extLst>
                <a:ext uri="{FF2B5EF4-FFF2-40B4-BE49-F238E27FC236}">
                  <a16:creationId xmlns:a16="http://schemas.microsoft.com/office/drawing/2014/main" id="{F9752B48-8927-FB49-81E3-30492E50FB27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9878FC5B-0C30-FC43-8378-B8FADD754D1D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E60BB8CA-B191-124A-A08C-9AF390B132C9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EA72AD95-D209-554C-A42F-90B3CA723B7A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4AD2132A-275D-D248-971D-38EE586DFD4E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8">
              <a:extLst>
                <a:ext uri="{FF2B5EF4-FFF2-40B4-BE49-F238E27FC236}">
                  <a16:creationId xmlns:a16="http://schemas.microsoft.com/office/drawing/2014/main" id="{62CEC358-0D27-7F40-A6BC-94A3903187D2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207254B9-F5FB-2549-ADF8-D3280D056AFE}"/>
                  </a:ext>
                </a:extLst>
              </p:cNvPr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A8A8C19A-1AC6-E842-84CE-27E3B8673822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D87A4AC0-745B-7548-B497-D3A32E4BB8BC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7D394953-88CB-704C-8291-F84ADC1FBB35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26D7BF1-8398-C345-96FF-E407EEA7BCC6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C299532D-3AA5-2C4A-84EC-D42B2E74261D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43">
              <a:extLst>
                <a:ext uri="{FF2B5EF4-FFF2-40B4-BE49-F238E27FC236}">
                  <a16:creationId xmlns:a16="http://schemas.microsoft.com/office/drawing/2014/main" id="{17E5DB21-7561-ED41-9B8A-D587DFC3CB69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25" name="TextBox 44">
              <a:extLst>
                <a:ext uri="{FF2B5EF4-FFF2-40B4-BE49-F238E27FC236}">
                  <a16:creationId xmlns:a16="http://schemas.microsoft.com/office/drawing/2014/main" id="{22B6350F-5698-FD44-BFBB-018211FDDED4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6" name="TextBox 45">
              <a:extLst>
                <a:ext uri="{FF2B5EF4-FFF2-40B4-BE49-F238E27FC236}">
                  <a16:creationId xmlns:a16="http://schemas.microsoft.com/office/drawing/2014/main" id="{B4FEB228-0A7E-5B40-B493-3FB581A9F7FF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7" name="TextBox 46">
              <a:extLst>
                <a:ext uri="{FF2B5EF4-FFF2-40B4-BE49-F238E27FC236}">
                  <a16:creationId xmlns:a16="http://schemas.microsoft.com/office/drawing/2014/main" id="{2E03B67E-9FA6-5C4F-BB72-9CED11F5F767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8" name="TextBox 47">
              <a:extLst>
                <a:ext uri="{FF2B5EF4-FFF2-40B4-BE49-F238E27FC236}">
                  <a16:creationId xmlns:a16="http://schemas.microsoft.com/office/drawing/2014/main" id="{101F948F-C9F4-FA49-AB76-EA3F3E6790F9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9" name="TextBox 48">
              <a:extLst>
                <a:ext uri="{FF2B5EF4-FFF2-40B4-BE49-F238E27FC236}">
                  <a16:creationId xmlns:a16="http://schemas.microsoft.com/office/drawing/2014/main" id="{4E8CD14B-7EA1-C34B-A48D-3D739F907FF5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30" name="TextBox 49">
              <a:extLst>
                <a:ext uri="{FF2B5EF4-FFF2-40B4-BE49-F238E27FC236}">
                  <a16:creationId xmlns:a16="http://schemas.microsoft.com/office/drawing/2014/main" id="{0E3BA14E-2FA6-994C-965D-2DF0DB4FBF65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F5569FB-C6D4-8049-ABC5-8A42F5A13528}"/>
              </a:ext>
            </a:extLst>
          </p:cNvPr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B246150-D61A-9C40-80ED-53D583097E25}"/>
                </a:ext>
              </a:extLst>
            </p:cNvPr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D8C8548-1891-E646-A224-E97E87751F24}"/>
                </a:ext>
              </a:extLst>
            </p:cNvPr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709E785-8CC9-A440-A36E-1F1D8A31DF68}"/>
                </a:ext>
              </a:extLst>
            </p:cNvPr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25D9DE4-3CF3-2F42-8D92-D3CBB35A6831}"/>
                </a:ext>
              </a:extLst>
            </p:cNvPr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9130B96-CFDB-7E48-B917-ADECCBB57506}"/>
                </a:ext>
              </a:extLst>
            </p:cNvPr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8" name="Picture 47" descr="A picture containing drawing&#10;&#10;Description automatically generated">
            <a:extLst>
              <a:ext uri="{FF2B5EF4-FFF2-40B4-BE49-F238E27FC236}">
                <a16:creationId xmlns:a16="http://schemas.microsoft.com/office/drawing/2014/main" id="{A29667B6-C95B-B14A-952C-DCF8ACBEF1B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47" name="Picture 4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D1C8771-0808-6246-AE4A-BE7F961721D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7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28" userDrawn="1">
          <p15:clr>
            <a:srgbClr val="F26B43"/>
          </p15:clr>
        </p15:guide>
        <p15:guide id="2" pos="384" userDrawn="1">
          <p15:clr>
            <a:srgbClr val="F26B43"/>
          </p15:clr>
        </p15:guide>
        <p15:guide id="3" pos="2808" userDrawn="1">
          <p15:clr>
            <a:srgbClr val="F26B43"/>
          </p15:clr>
        </p15:guide>
        <p15:guide id="4" pos="7296" userDrawn="1">
          <p15:clr>
            <a:srgbClr val="F26B43"/>
          </p15:clr>
        </p15:guide>
        <p15:guide id="5" orient="horz" pos="4176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9AB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6">
            <a:extLst>
              <a:ext uri="{FF2B5EF4-FFF2-40B4-BE49-F238E27FC236}">
                <a16:creationId xmlns:a16="http://schemas.microsoft.com/office/drawing/2014/main" id="{21DE1524-06C8-E646-B806-14C14A63050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0"/>
            <a:ext cx="12192000" cy="1202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A5887-B1CC-224D-BE56-4B9F78DD4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A2CF1-F191-1D44-8B5B-0615DD3BCF7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36">
            <a:extLst>
              <a:ext uri="{FF2B5EF4-FFF2-40B4-BE49-F238E27FC236}">
                <a16:creationId xmlns:a16="http://schemas.microsoft.com/office/drawing/2014/main" id="{D7232395-ECEC-7742-BB8B-FEB4987D4C2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43578"/>
            <a:ext cx="12192000" cy="1285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Click to edit text</a:t>
            </a:r>
            <a:endParaRPr lang="en-GB" dirty="0"/>
          </a:p>
        </p:txBody>
      </p:sp>
      <p:grpSp>
        <p:nvGrpSpPr>
          <p:cNvPr id="17" name="Group 39">
            <a:extLst>
              <a:ext uri="{FF2B5EF4-FFF2-40B4-BE49-F238E27FC236}">
                <a16:creationId xmlns:a16="http://schemas.microsoft.com/office/drawing/2014/main" id="{A5E6C0D1-8C4B-D043-9665-234CC41F77A2}"/>
              </a:ext>
            </a:extLst>
          </p:cNvPr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0D4871-C1FF-F647-8C8D-342DAE8843F0}"/>
                </a:ext>
              </a:extLst>
            </p:cNvPr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20" name="Group 41">
              <a:extLst>
                <a:ext uri="{FF2B5EF4-FFF2-40B4-BE49-F238E27FC236}">
                  <a16:creationId xmlns:a16="http://schemas.microsoft.com/office/drawing/2014/main" id="{7AA35FF5-FFE8-8548-A015-4C5E83833353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52841DBC-3A0D-D446-99CE-EFCB3D1991F0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26CB0D0-2558-4D44-A7BE-BD0C94B88589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8181068-7F25-334D-84A8-F56D383D5853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CAFBF627-C5C3-6C40-A416-88EE080B804A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8">
              <a:extLst>
                <a:ext uri="{FF2B5EF4-FFF2-40B4-BE49-F238E27FC236}">
                  <a16:creationId xmlns:a16="http://schemas.microsoft.com/office/drawing/2014/main" id="{AA7707EA-A9FF-2449-857C-E086E6FF98C3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C5671848-3CC3-D74F-AD9E-E7CDE1199EDC}"/>
                  </a:ext>
                </a:extLst>
              </p:cNvPr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DD16AD9-EB1D-A142-B734-5D723A035627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EF4D8C0-2EE4-3846-B2A3-7172F4A71B0C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BFCF30CE-04CE-E948-B362-028D84883704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3BE9B2B7-CCE4-D345-9A50-32EAD6C967CF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BD56524B-2EB5-314A-86A4-61C854A87B26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43">
              <a:extLst>
                <a:ext uri="{FF2B5EF4-FFF2-40B4-BE49-F238E27FC236}">
                  <a16:creationId xmlns:a16="http://schemas.microsoft.com/office/drawing/2014/main" id="{F19222D6-99F2-EF43-B0D6-6F27C240B63F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23" name="TextBox 44">
              <a:extLst>
                <a:ext uri="{FF2B5EF4-FFF2-40B4-BE49-F238E27FC236}">
                  <a16:creationId xmlns:a16="http://schemas.microsoft.com/office/drawing/2014/main" id="{743ED49F-BE8C-2944-8F1B-38E98770CBA9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4" name="TextBox 45">
              <a:extLst>
                <a:ext uri="{FF2B5EF4-FFF2-40B4-BE49-F238E27FC236}">
                  <a16:creationId xmlns:a16="http://schemas.microsoft.com/office/drawing/2014/main" id="{D0BD60C9-B614-9948-A59A-C32DD7FF3401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5" name="TextBox 46">
              <a:extLst>
                <a:ext uri="{FF2B5EF4-FFF2-40B4-BE49-F238E27FC236}">
                  <a16:creationId xmlns:a16="http://schemas.microsoft.com/office/drawing/2014/main" id="{4020B903-F38C-094F-9D78-7A4997D65AD0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6" name="TextBox 47">
              <a:extLst>
                <a:ext uri="{FF2B5EF4-FFF2-40B4-BE49-F238E27FC236}">
                  <a16:creationId xmlns:a16="http://schemas.microsoft.com/office/drawing/2014/main" id="{067BDEB9-E932-F145-8A18-42F2CC04DD58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7" name="TextBox 48">
              <a:extLst>
                <a:ext uri="{FF2B5EF4-FFF2-40B4-BE49-F238E27FC236}">
                  <a16:creationId xmlns:a16="http://schemas.microsoft.com/office/drawing/2014/main" id="{644ADCA4-5396-BF41-87FA-A72615D8488D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8" name="TextBox 49">
              <a:extLst>
                <a:ext uri="{FF2B5EF4-FFF2-40B4-BE49-F238E27FC236}">
                  <a16:creationId xmlns:a16="http://schemas.microsoft.com/office/drawing/2014/main" id="{D5A8BF71-0951-7540-B3D2-EFBF5F0E0578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8DCB48-1F7A-8B4E-A9A3-757B2E0028D2}"/>
              </a:ext>
            </a:extLst>
          </p:cNvPr>
          <p:cNvGrpSpPr/>
          <p:nvPr userDrawn="1"/>
        </p:nvGrpSpPr>
        <p:grpSpPr bwMode="white">
          <a:xfrm>
            <a:off x="0" y="-294278"/>
            <a:ext cx="12192000" cy="233362"/>
            <a:chOff x="3" y="-325436"/>
            <a:chExt cx="9144000" cy="233362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B57EB89-40EB-F441-B2E7-4A7CA90C2935}"/>
                </a:ext>
              </a:extLst>
            </p:cNvPr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447B443-ED60-104F-A727-CE6E83842173}"/>
                </a:ext>
              </a:extLst>
            </p:cNvPr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C6F9F09-EC4D-9049-99EB-5238DEA4D71E}"/>
                </a:ext>
              </a:extLst>
            </p:cNvPr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4087D8A-571F-254D-B3AD-75F0EDEC408C}"/>
                </a:ext>
              </a:extLst>
            </p:cNvPr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7D709E3-1323-F047-928B-405EDE01DA4B}"/>
                </a:ext>
              </a:extLst>
            </p:cNvPr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A4AC7E08-2DA8-D746-8D09-F5FEF9B28D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888" y="358904"/>
            <a:ext cx="1450851" cy="475816"/>
          </a:xfrm>
          <a:prstGeom prst="rect">
            <a:avLst/>
          </a:prstGeom>
        </p:spPr>
      </p:pic>
      <p:sp>
        <p:nvSpPr>
          <p:cNvPr id="49" name="Content Placeholder 6">
            <a:extLst>
              <a:ext uri="{FF2B5EF4-FFF2-40B4-BE49-F238E27FC236}">
                <a16:creationId xmlns:a16="http://schemas.microsoft.com/office/drawing/2014/main" id="{3D56FD2E-752F-4F40-8015-57AB1624C213}"/>
              </a:ext>
            </a:extLst>
          </p:cNvPr>
          <p:cNvSpPr txBox="1">
            <a:spLocks/>
          </p:cNvSpPr>
          <p:nvPr userDrawn="1"/>
        </p:nvSpPr>
        <p:spPr>
          <a:xfrm>
            <a:off x="623888" y="3487738"/>
            <a:ext cx="7104062" cy="21023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sz="1600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FD806EB3-607C-4641-89B5-9CA36B9B67E4}"/>
              </a:ext>
            </a:extLst>
          </p:cNvPr>
          <p:cNvSpPr txBox="1">
            <a:spLocks/>
          </p:cNvSpPr>
          <p:nvPr userDrawn="1"/>
        </p:nvSpPr>
        <p:spPr>
          <a:xfrm>
            <a:off x="623888" y="1193624"/>
            <a:ext cx="10515600" cy="2039329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pic>
        <p:nvPicPr>
          <p:cNvPr id="47" name="Picture 46" descr="A picture containing drawing&#10;&#10;Description automatically generated">
            <a:extLst>
              <a:ext uri="{FF2B5EF4-FFF2-40B4-BE49-F238E27FC236}">
                <a16:creationId xmlns:a16="http://schemas.microsoft.com/office/drawing/2014/main" id="{517AFAA7-905A-E647-813F-3D119AECBE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45" name="Picture 44" descr="A picture containing drawing&#10;&#10;Description automatically generated">
            <a:extLst>
              <a:ext uri="{FF2B5EF4-FFF2-40B4-BE49-F238E27FC236}">
                <a16:creationId xmlns:a16="http://schemas.microsoft.com/office/drawing/2014/main" id="{B5EEE5C9-447F-B94C-B978-B08783D21E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98145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914838-8E81-3D4A-B2E2-C39DB34EF5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12868" y="6505136"/>
            <a:ext cx="6445251" cy="174977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624419" y="1052513"/>
            <a:ext cx="10943167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24419" y="188913"/>
            <a:ext cx="1094316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title (2 lines max)</a:t>
            </a:r>
            <a:endParaRPr lang="en-GB" altLang="en-US" dirty="0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624417" y="6475257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fld id="{5CFF3644-1C11-477C-A5D5-3A3BC5CE8122}" type="slidenum">
              <a:rPr lang="de-DE" sz="900" b="0" smtClean="0">
                <a:solidFill>
                  <a:srgbClr val="000000"/>
                </a:solidFill>
              </a:rPr>
              <a:pPr algn="l" eaLnBrk="1" hangingPunct="1"/>
              <a:t>‹#›</a:t>
            </a:fld>
            <a:endParaRPr lang="de-DE" sz="900" b="0" dirty="0">
              <a:solidFill>
                <a:srgbClr val="000000"/>
              </a:solidFill>
            </a:endParaRPr>
          </a:p>
        </p:txBody>
      </p:sp>
      <p:sp>
        <p:nvSpPr>
          <p:cNvPr id="12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624948" y="1127369"/>
            <a:ext cx="10943165" cy="521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text (use indent for a higher bullet level)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4" name="Rectangle 13"/>
          <p:cNvSpPr/>
          <p:nvPr userDrawn="1"/>
        </p:nvSpPr>
        <p:spPr bwMode="white">
          <a:xfrm rot="5400000">
            <a:off x="5979323" y="-6304754"/>
            <a:ext cx="233361" cy="12192000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15" name="Straight Connector 14"/>
          <p:cNvCxnSpPr/>
          <p:nvPr userDrawn="1"/>
        </p:nvCxnSpPr>
        <p:spPr bwMode="white">
          <a:xfrm rot="16200000" flipH="1">
            <a:off x="507736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 bwMode="white">
          <a:xfrm rot="16200000" flipH="1">
            <a:off x="11450903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 bwMode="white">
          <a:xfrm rot="16200000" flipH="1">
            <a:off x="5745427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 bwMode="white">
          <a:xfrm rot="16200000" flipH="1">
            <a:off x="6221679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20" name="Rectangle 19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21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6" name="Straight Connector 35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24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5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6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7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8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9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cxnSp>
        <p:nvCxnSpPr>
          <p:cNvPr id="40" name="Straight Connector 39"/>
          <p:cNvCxnSpPr/>
          <p:nvPr userDrawn="1"/>
        </p:nvCxnSpPr>
        <p:spPr bwMode="white">
          <a:xfrm rot="16200000" flipH="1">
            <a:off x="5979319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 bwMode="white">
          <a:xfrm rot="16200000" flipH="1">
            <a:off x="4074496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 userDrawn="1"/>
        </p:nvCxnSpPr>
        <p:spPr bwMode="white">
          <a:xfrm rot="16200000" flipH="1">
            <a:off x="7879380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 bwMode="white">
          <a:xfrm rot="16200000" flipH="1">
            <a:off x="3836394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 bwMode="white">
          <a:xfrm rot="16200000" flipH="1">
            <a:off x="4317409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 bwMode="white">
          <a:xfrm rot="16200000" flipH="1">
            <a:off x="7644077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 userDrawn="1"/>
        </p:nvCxnSpPr>
        <p:spPr bwMode="white">
          <a:xfrm rot="16200000" flipH="1">
            <a:off x="8120329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5">
            <a:extLst>
              <a:ext uri="{FF2B5EF4-FFF2-40B4-BE49-F238E27FC236}">
                <a16:creationId xmlns:a16="http://schemas.microsoft.com/office/drawing/2014/main" id="{04B44E58-7ACA-104D-BC24-17F12E32AC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49431" y="6546498"/>
            <a:ext cx="200903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cs typeface="+mn-cs"/>
              </a:rPr>
              <a:t>Johnson Controls  —</a:t>
            </a:r>
            <a:endParaRPr lang="en-GB" sz="600" dirty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386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3888" indent="-2667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8525" indent="-274638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63638" indent="-265113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4638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703388" indent="-265113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00">
          <p15:clr>
            <a:srgbClr val="F26B43"/>
          </p15:clr>
        </p15:guide>
        <p15:guide id="2" pos="7287">
          <p15:clr>
            <a:srgbClr val="F26B43"/>
          </p15:clr>
        </p15:guide>
        <p15:guide id="3" orient="horz" pos="709" userDrawn="1">
          <p15:clr>
            <a:srgbClr val="F26B43"/>
          </p15:clr>
        </p15:guide>
        <p15:guide id="4" pos="393">
          <p15:clr>
            <a:srgbClr val="F26B43"/>
          </p15:clr>
        </p15:guide>
        <p15:guide id="5" pos="3840">
          <p15:clr>
            <a:srgbClr val="F26B43"/>
          </p15:clr>
        </p15:guide>
        <p15:guide id="6" pos="3693">
          <p15:clr>
            <a:srgbClr val="F26B43"/>
          </p15:clr>
        </p15:guide>
        <p15:guide id="7" pos="3993">
          <p15:clr>
            <a:srgbClr val="F26B43"/>
          </p15:clr>
        </p15:guide>
        <p15:guide id="8" orient="horz" pos="4176">
          <p15:clr>
            <a:srgbClr val="F26B43"/>
          </p15:clr>
        </p15:guide>
        <p15:guide id="9" pos="2112" userDrawn="1">
          <p15:clr>
            <a:srgbClr val="F26B43"/>
          </p15:clr>
        </p15:guide>
        <p15:guide id="10" pos="1968" userDrawn="1">
          <p15:clr>
            <a:srgbClr val="F26B43"/>
          </p15:clr>
        </p15:guide>
        <p15:guide id="11" pos="2256" userDrawn="1">
          <p15:clr>
            <a:srgbClr val="F26B43"/>
          </p15:clr>
        </p15:guide>
        <p15:guide id="12" pos="5424" userDrawn="1">
          <p15:clr>
            <a:srgbClr val="F26B43"/>
          </p15:clr>
        </p15:guide>
        <p15:guide id="13" pos="5712" userDrawn="1">
          <p15:clr>
            <a:srgbClr val="F26B43"/>
          </p15:clr>
        </p15:guide>
        <p15:guide id="14" pos="5568" userDrawn="1">
          <p15:clr>
            <a:srgbClr val="F26B43"/>
          </p15:clr>
        </p15:guide>
        <p15:guide id="15" orient="horz" pos="4008">
          <p15:clr>
            <a:srgbClr val="F26B43"/>
          </p15:clr>
        </p15:guide>
        <p15:guide id="16" orient="horz" pos="43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trac.exacq.com/DVR/ticket/22702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trac.exacq.com/DVR/ticket/22763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trac.exacq.com/DVR/ticket/21902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trac.exacq.com/DVR/ticket/6088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trac.exacq.com/DVR/ticket/21399" TargetMode="External"/><Relationship Id="rId7" Type="http://schemas.openxmlformats.org/officeDocument/2006/relationships/hyperlink" Target="https://trac.exacq.com/DVR/ticket/22681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rac.exacq.com/DVR/ticket/22756" TargetMode="External"/><Relationship Id="rId5" Type="http://schemas.openxmlformats.org/officeDocument/2006/relationships/hyperlink" Target="https://trac.exacq.com/DVR/ticket/22570" TargetMode="External"/><Relationship Id="rId4" Type="http://schemas.openxmlformats.org/officeDocument/2006/relationships/hyperlink" Target="https://trac.exacq.com/DVR/ticket/22496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trac.exacq.com/DVR/ticket/22907" TargetMode="External"/><Relationship Id="rId3" Type="http://schemas.openxmlformats.org/officeDocument/2006/relationships/hyperlink" Target="https://trac.exacq.com/DVR/ticket/22827" TargetMode="External"/><Relationship Id="rId7" Type="http://schemas.openxmlformats.org/officeDocument/2006/relationships/hyperlink" Target="https://trac.exacq.com/DVR/ticket/22027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rac.exacq.com/DVR/ticket/22870" TargetMode="External"/><Relationship Id="rId5" Type="http://schemas.openxmlformats.org/officeDocument/2006/relationships/hyperlink" Target="https://trac.exacq.com/DVR/ticket/22869" TargetMode="External"/><Relationship Id="rId4" Type="http://schemas.openxmlformats.org/officeDocument/2006/relationships/hyperlink" Target="https://trac.exacq.com/DVR/ticket/22792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trac.exacq.com/DVR/ticket/22860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hyperlink" Target="22860" TargetMode="External"/><Relationship Id="rId4" Type="http://schemas.openxmlformats.org/officeDocument/2006/relationships/hyperlink" Target="https://trac.exacq.com/DVR/ticket/22686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trac.exacq.com/DVR/ticket/19578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trac.exacq.com/DVR/ticket/22809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trac.exacq.com/DVR/ticket/22684" TargetMode="External"/><Relationship Id="rId5" Type="http://schemas.openxmlformats.org/officeDocument/2006/relationships/hyperlink" Target="https://trac.exacq.com/DVR/ticket/22651" TargetMode="External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hyperlink" Target="https://trac.exacq.com/DVR/ticket/22664" TargetMode="Externa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trac.exacq.com/DVR/ticket/22664" TargetMode="Externa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trac.exacq.com/DVR/ticket/22748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trac.exacq.com/DVR/ticket/22820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trac.exacq.com/DVR/ticket/22928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trac.exacq.com/DVR/ticket/22821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trac.exacq.com/DVR/ticket/22650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trac.exacq.com/DVR/ticket/22589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hyperlink" Target="https://trac.exacq.com/DVR/ticket/22588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trac.exacq.com/DVR/ticket/19469" TargetMode="External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hyperlink" Target="https://trac.exacq.com/DVR/ticket/22773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6.png"/><Relationship Id="rId5" Type="http://schemas.openxmlformats.org/officeDocument/2006/relationships/hyperlink" Target="https://trac.exacq.com/DVR/ticket/16741" TargetMode="External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trac.exacq.com/DVR/ticket/22796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hyperlink" Target="https://trac.exacq.com/DVR/ticket/22768" TargetMode="Externa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trac.exacq.com/DVR/ticket/22874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hyperlink" Target="https://trac.exacq.com/DVR/ticket/22887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0.png"/><Relationship Id="rId5" Type="http://schemas.openxmlformats.org/officeDocument/2006/relationships/hyperlink" Target="https://trac.exacq.com/DVR/ticket/22720" TargetMode="Externa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rac.exacq.com/DVR/ticket/22648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trac.exacq.com/DVR/ticket/22655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trac.exacq.com/DVR/ticket/22824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4ACFE61-D886-4A33-AABB-AEA8ADC9A9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0" y="1182553"/>
            <a:ext cx="12192000" cy="224168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CB42086-0526-406A-BDB5-B3D353F17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AB2C30-422D-4A8E-A10D-11969782E6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2" y="4890524"/>
            <a:ext cx="6739007" cy="1290467"/>
          </a:xfrm>
        </p:spPr>
        <p:txBody>
          <a:bodyPr/>
          <a:lstStyle/>
          <a:p>
            <a:r>
              <a:rPr lang="en-US" sz="2000" dirty="0"/>
              <a:t>21.06 Quarterly Training</a:t>
            </a:r>
          </a:p>
          <a:p>
            <a:endParaRPr lang="en-US" dirty="0"/>
          </a:p>
          <a:p>
            <a:r>
              <a:rPr lang="en-US" dirty="0"/>
              <a:t>Isaac Penrod</a:t>
            </a:r>
          </a:p>
          <a:p>
            <a:r>
              <a:rPr lang="en-US" dirty="0"/>
              <a:t>2021-06</a:t>
            </a:r>
          </a:p>
        </p:txBody>
      </p:sp>
    </p:spTree>
    <p:extLst>
      <p:ext uri="{BB962C8B-B14F-4D97-AF65-F5344CB8AC3E}">
        <p14:creationId xmlns:p14="http://schemas.microsoft.com/office/powerpoint/2010/main" val="213812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Client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exacqVision 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5D73B-0637-46F6-AA51-FBD6E51644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144590"/>
            <a:ext cx="10948882" cy="4794197"/>
          </a:xfrm>
        </p:spPr>
        <p:txBody>
          <a:bodyPr>
            <a:normAutofit/>
          </a:bodyPr>
          <a:lstStyle/>
          <a:p>
            <a:r>
              <a:rPr lang="en-US" dirty="0"/>
              <a:t>Enhancement - Added new security integration type for generic events. </a:t>
            </a:r>
            <a:r>
              <a:rPr lang="en-US" dirty="0">
                <a:hlinkClick r:id="rId3"/>
              </a:rPr>
              <a:t>#22702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Initially targeting a CCure feature called ‘Event’ – a triggerable group of actions.</a:t>
            </a:r>
          </a:p>
          <a:p>
            <a:pPr lvl="2"/>
            <a:r>
              <a:rPr lang="en-US" dirty="0"/>
              <a:t>Requires prior configuration on CCure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2CDF64-91C1-4E93-A96D-9ECB8CD27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116" y="2243723"/>
            <a:ext cx="4293787" cy="3821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F6638A-0982-4076-82DB-DE43E255B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8" y="2206943"/>
            <a:ext cx="5700173" cy="3858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411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Client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exacqVision 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5D73B-0637-46F6-AA51-FBD6E51644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144590"/>
            <a:ext cx="10948882" cy="4794197"/>
          </a:xfrm>
        </p:spPr>
        <p:txBody>
          <a:bodyPr>
            <a:normAutofit/>
          </a:bodyPr>
          <a:lstStyle/>
          <a:p>
            <a:r>
              <a:rPr lang="en-US" dirty="0"/>
              <a:t>Enhancement - Added the ability to double click to auto resize the name area on the search timeline.</a:t>
            </a:r>
          </a:p>
        </p:txBody>
      </p:sp>
      <p:pic>
        <p:nvPicPr>
          <p:cNvPr id="5" name="Double-click-to-resize">
            <a:hlinkClick r:id="" action="ppaction://media"/>
            <a:extLst>
              <a:ext uri="{FF2B5EF4-FFF2-40B4-BE49-F238E27FC236}">
                <a16:creationId xmlns:a16="http://schemas.microsoft.com/office/drawing/2014/main" id="{35CBAF71-7FDA-47A0-B3E4-AD2C6F5046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5237" y="2544762"/>
            <a:ext cx="9661525" cy="1768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401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5D73B-0637-46F6-AA51-FBD6E51644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Enhancement - Adding search instance and heartbeat support to support exports. </a:t>
            </a:r>
            <a:r>
              <a:rPr lang="en-US" dirty="0">
                <a:hlinkClick r:id="rId3"/>
              </a:rPr>
              <a:t>#22763</a:t>
            </a:r>
            <a:endParaRPr lang="en-US" dirty="0"/>
          </a:p>
          <a:p>
            <a:r>
              <a:rPr lang="en-US" dirty="0"/>
              <a:t>Enhancement - Increase support export request timeout. </a:t>
            </a:r>
            <a:r>
              <a:rPr lang="en-US" dirty="0">
                <a:hlinkClick r:id="rId3"/>
              </a:rPr>
              <a:t>#22763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D04D8E-99D8-46EA-A961-29AC3E1E3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359" y="2129677"/>
            <a:ext cx="7407282" cy="2598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223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5D73B-0637-46F6-AA51-FBD6E51644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Enhancement - cloud-drive - updated to integration with increased reliability </a:t>
            </a:r>
            <a:r>
              <a:rPr lang="en-US" dirty="0">
                <a:hlinkClick r:id="rId3"/>
              </a:rPr>
              <a:t>#21902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New </a:t>
            </a:r>
            <a:r>
              <a:rPr lang="en-US" dirty="0" err="1"/>
              <a:t>Smartvue</a:t>
            </a:r>
            <a:r>
              <a:rPr lang="en-US" dirty="0"/>
              <a:t> Library (.</a:t>
            </a:r>
            <a:r>
              <a:rPr lang="en-US" dirty="0" err="1"/>
              <a:t>dll</a:t>
            </a:r>
            <a:r>
              <a:rPr lang="en-US" dirty="0"/>
              <a:t>/.so)</a:t>
            </a:r>
            <a:br>
              <a:rPr lang="en-US" dirty="0"/>
            </a:br>
            <a:endParaRPr lang="en-US" dirty="0"/>
          </a:p>
          <a:p>
            <a:r>
              <a:rPr lang="en-US" dirty="0"/>
              <a:t>Enhancement - </a:t>
            </a:r>
            <a:r>
              <a:rPr lang="en-US" dirty="0" err="1"/>
              <a:t>logpi</a:t>
            </a:r>
            <a:r>
              <a:rPr lang="en-US" dirty="0"/>
              <a:t> - More efficient log searches </a:t>
            </a:r>
            <a:r>
              <a:rPr lang="en-US" dirty="0">
                <a:hlinkClick r:id="rId4"/>
              </a:rPr>
              <a:t>#6088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Handles empty results more efficiently</a:t>
            </a:r>
          </a:p>
        </p:txBody>
      </p:sp>
    </p:spTree>
    <p:extLst>
      <p:ext uri="{BB962C8B-B14F-4D97-AF65-F5344CB8AC3E}">
        <p14:creationId xmlns:p14="http://schemas.microsoft.com/office/powerpoint/2010/main" val="55968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Server – </a:t>
            </a:r>
            <a:r>
              <a:rPr lang="en-US" dirty="0" err="1"/>
              <a:t>Illustra</a:t>
            </a:r>
            <a:r>
              <a:rPr lang="en-US" dirty="0"/>
              <a:t> 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5D73B-0637-46F6-AA51-FBD6E51644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Feature - illustra3pi - Add support for Perimeter rule to Video Intelligence </a:t>
            </a:r>
            <a:r>
              <a:rPr lang="en-US" dirty="0">
                <a:hlinkClick r:id="rId3"/>
              </a:rPr>
              <a:t>#21399</a:t>
            </a:r>
            <a:endParaRPr lang="en-US" dirty="0"/>
          </a:p>
          <a:p>
            <a:r>
              <a:rPr lang="en-US" dirty="0"/>
              <a:t>Enhancement - illustra3pi - Add support for Gen 4 camera Shake to Dry functionality. </a:t>
            </a:r>
            <a:r>
              <a:rPr lang="en-US" dirty="0">
                <a:hlinkClick r:id="rId4"/>
              </a:rPr>
              <a:t>#22496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Accomplished with a PTZ </a:t>
            </a:r>
            <a:r>
              <a:rPr lang="en-US" dirty="0" err="1"/>
              <a:t>Auxilliary</a:t>
            </a:r>
            <a:r>
              <a:rPr lang="en-US" dirty="0"/>
              <a:t> command</a:t>
            </a:r>
            <a:br>
              <a:rPr lang="en-US" dirty="0"/>
            </a:br>
            <a:endParaRPr lang="en-US" dirty="0"/>
          </a:p>
          <a:p>
            <a:r>
              <a:rPr lang="en-US" dirty="0"/>
              <a:t>Enhancement - illustra3pi - Add Support for PTZ-reference window for Privacy Zones </a:t>
            </a:r>
            <a:r>
              <a:rPr lang="en-US" dirty="0">
                <a:hlinkClick r:id="rId5"/>
              </a:rPr>
              <a:t>#22570</a:t>
            </a:r>
            <a:endParaRPr lang="en-US" dirty="0"/>
          </a:p>
          <a:p>
            <a:r>
              <a:rPr lang="en-US" dirty="0"/>
              <a:t>Enhancement - illustra3pi - Add support for mask off events </a:t>
            </a:r>
            <a:r>
              <a:rPr lang="en-US" dirty="0">
                <a:hlinkClick r:id="rId6"/>
              </a:rPr>
              <a:t>#22756</a:t>
            </a:r>
            <a:endParaRPr lang="en-US" dirty="0"/>
          </a:p>
          <a:p>
            <a:r>
              <a:rPr lang="en-US" dirty="0"/>
              <a:t>Enhancement - illustra3pi - Update support for </a:t>
            </a:r>
            <a:r>
              <a:rPr lang="en-US" dirty="0" err="1"/>
              <a:t>Illustra</a:t>
            </a:r>
            <a:r>
              <a:rPr lang="en-US" dirty="0"/>
              <a:t> Thermal camera </a:t>
            </a:r>
            <a:r>
              <a:rPr lang="en-US" dirty="0">
                <a:hlinkClick r:id="rId7"/>
              </a:rPr>
              <a:t>#22681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New API options for the Thermal camera firmware</a:t>
            </a:r>
          </a:p>
          <a:p>
            <a:pPr lvl="1"/>
            <a:r>
              <a:rPr lang="en-US" dirty="0"/>
              <a:t>Min/Max temperature available</a:t>
            </a:r>
          </a:p>
          <a:p>
            <a:pPr lvl="1"/>
            <a:r>
              <a:rPr lang="en-US" dirty="0"/>
              <a:t>Can now alert if over/under an amount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73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Server - </a:t>
            </a:r>
            <a:r>
              <a:rPr lang="en-US" dirty="0" err="1"/>
              <a:t>Onvif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5D73B-0637-46F6-AA51-FBD6E51644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Enhancement - </a:t>
            </a:r>
            <a:r>
              <a:rPr lang="en-US" dirty="0" err="1"/>
              <a:t>onvifnvcpi</a:t>
            </a:r>
            <a:r>
              <a:rPr lang="en-US" dirty="0"/>
              <a:t> - Add support for </a:t>
            </a:r>
            <a:r>
              <a:rPr lang="en-US" dirty="0" err="1"/>
              <a:t>Mobotix</a:t>
            </a:r>
            <a:r>
              <a:rPr lang="en-US" dirty="0"/>
              <a:t> MOVE series cameras </a:t>
            </a:r>
            <a:r>
              <a:rPr lang="en-US" dirty="0">
                <a:hlinkClick r:id="rId3"/>
              </a:rPr>
              <a:t>#22827</a:t>
            </a:r>
            <a:endParaRPr lang="en-US" dirty="0"/>
          </a:p>
          <a:p>
            <a:r>
              <a:rPr lang="en-US" dirty="0"/>
              <a:t>Enhancement - </a:t>
            </a:r>
            <a:r>
              <a:rPr lang="en-US" dirty="0" err="1"/>
              <a:t>onvifnvcpi</a:t>
            </a:r>
            <a:r>
              <a:rPr lang="en-US" dirty="0"/>
              <a:t> - Add support for multi-sensor VICON with analytics </a:t>
            </a:r>
            <a:r>
              <a:rPr lang="en-US" dirty="0">
                <a:hlinkClick r:id="rId4"/>
              </a:rPr>
              <a:t>#22792</a:t>
            </a:r>
            <a:endParaRPr lang="en-US" dirty="0"/>
          </a:p>
          <a:p>
            <a:r>
              <a:rPr lang="en-US" dirty="0"/>
              <a:t>Enhancement - </a:t>
            </a:r>
            <a:r>
              <a:rPr lang="en-US" dirty="0" err="1"/>
              <a:t>onvifnvcpi</a:t>
            </a:r>
            <a:r>
              <a:rPr lang="en-US" dirty="0"/>
              <a:t> - Add </a:t>
            </a:r>
            <a:r>
              <a:rPr lang="en-US" dirty="0" err="1"/>
              <a:t>RaySharp</a:t>
            </a:r>
            <a:r>
              <a:rPr lang="en-US" dirty="0"/>
              <a:t> OEM </a:t>
            </a:r>
            <a:r>
              <a:rPr lang="en-US" dirty="0">
                <a:hlinkClick r:id="rId5"/>
              </a:rPr>
              <a:t>#22869</a:t>
            </a:r>
            <a:endParaRPr lang="en-US" dirty="0"/>
          </a:p>
          <a:p>
            <a:r>
              <a:rPr lang="en-US" dirty="0"/>
              <a:t>Enhancement - </a:t>
            </a:r>
            <a:r>
              <a:rPr lang="en-US" dirty="0" err="1"/>
              <a:t>onvifnvcpi</a:t>
            </a:r>
            <a:r>
              <a:rPr lang="en-US" dirty="0"/>
              <a:t> - Added Alibi and LTS brand support </a:t>
            </a:r>
            <a:r>
              <a:rPr lang="en-US" dirty="0">
                <a:hlinkClick r:id="rId6"/>
              </a:rPr>
              <a:t>#22870</a:t>
            </a:r>
            <a:endParaRPr lang="en-US" dirty="0"/>
          </a:p>
          <a:p>
            <a:r>
              <a:rPr lang="en-US" dirty="0"/>
              <a:t>Enhancement - </a:t>
            </a:r>
            <a:r>
              <a:rPr lang="en-US" dirty="0" err="1"/>
              <a:t>onvifnvcpi</a:t>
            </a:r>
            <a:r>
              <a:rPr lang="en-US" dirty="0"/>
              <a:t> - Update list of Honeywell HC30 and HC60 cameras </a:t>
            </a:r>
            <a:r>
              <a:rPr lang="en-US" dirty="0">
                <a:hlinkClick r:id="rId7"/>
              </a:rPr>
              <a:t>#22027</a:t>
            </a:r>
            <a:endParaRPr lang="en-US" dirty="0"/>
          </a:p>
          <a:p>
            <a:r>
              <a:rPr lang="en-US" dirty="0"/>
              <a:t>Enhancement - </a:t>
            </a:r>
            <a:r>
              <a:rPr lang="en-US" dirty="0" err="1"/>
              <a:t>onvifnvcpi</a:t>
            </a:r>
            <a:r>
              <a:rPr lang="en-US" dirty="0"/>
              <a:t> - Add support for Honeywell H4 performance series </a:t>
            </a:r>
            <a:r>
              <a:rPr lang="en-US" dirty="0">
                <a:hlinkClick r:id="rId8"/>
              </a:rPr>
              <a:t>#22907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fixes "Motion not supported"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94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Server – Samsung/Hanwha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5D73B-0637-46F6-AA51-FBD6E51644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Enhancement - </a:t>
            </a:r>
            <a:r>
              <a:rPr lang="en-US" dirty="0" err="1"/>
              <a:t>samsungpi</a:t>
            </a:r>
            <a:r>
              <a:rPr lang="en-US" dirty="0"/>
              <a:t> - Add support for Analytics metadata </a:t>
            </a:r>
            <a:r>
              <a:rPr lang="en-US" dirty="0">
                <a:hlinkClick r:id="rId3"/>
              </a:rPr>
              <a:t>#22860</a:t>
            </a:r>
            <a:endParaRPr lang="en-US" dirty="0"/>
          </a:p>
          <a:p>
            <a:r>
              <a:rPr lang="en-US" dirty="0"/>
              <a:t>Enhancement - </a:t>
            </a:r>
            <a:r>
              <a:rPr lang="en-US" dirty="0" err="1"/>
              <a:t>samsungpi</a:t>
            </a:r>
            <a:r>
              <a:rPr lang="en-US" dirty="0"/>
              <a:t> - Add support for dynamic discovery of analytic events </a:t>
            </a:r>
            <a:r>
              <a:rPr lang="en-US" dirty="0">
                <a:hlinkClick r:id="rId4"/>
              </a:rPr>
              <a:t>#22686 </a:t>
            </a:r>
            <a:r>
              <a:rPr lang="en-US" dirty="0">
                <a:hlinkClick r:id="rId5" action="ppaction://hlinkfile"/>
              </a:rPr>
              <a:t>#22860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03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5D73B-0637-46F6-AA51-FBD6E51644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1151110"/>
            <a:ext cx="5486400" cy="4814887"/>
          </a:xfrm>
        </p:spPr>
        <p:txBody>
          <a:bodyPr/>
          <a:lstStyle/>
          <a:p>
            <a:r>
              <a:rPr lang="en-US" dirty="0"/>
              <a:t>Bug Fix - </a:t>
            </a:r>
            <a:r>
              <a:rPr lang="en-US" dirty="0" err="1"/>
              <a:t>archivepi</a:t>
            </a:r>
            <a:r>
              <a:rPr lang="en-US" dirty="0"/>
              <a:t> - Fix misleading status of Direct Archive search credentials </a:t>
            </a:r>
            <a:r>
              <a:rPr lang="en-US" dirty="0">
                <a:hlinkClick r:id="rId3"/>
              </a:rPr>
              <a:t>#19578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B093D0-6E18-4DAE-B4A2-CE0271E55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18" y="1151110"/>
            <a:ext cx="5160560" cy="516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651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Server – </a:t>
            </a:r>
            <a:r>
              <a:rPr lang="en-US" dirty="0" err="1"/>
              <a:t>WebService</a:t>
            </a:r>
            <a:r>
              <a:rPr lang="en-US" dirty="0"/>
              <a:t>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5D73B-0637-46F6-AA51-FBD6E51644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Enhancement - webservice - update exacqVision Web Service with server install package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Addresses customers that rarely update the </a:t>
            </a:r>
            <a:r>
              <a:rPr lang="en-US" dirty="0" err="1"/>
              <a:t>WebService</a:t>
            </a:r>
            <a:endParaRPr lang="en-US" dirty="0"/>
          </a:p>
          <a:p>
            <a:pPr lvl="2"/>
            <a:r>
              <a:rPr lang="en-US" dirty="0"/>
              <a:t>Does not help customers who run a stand-alone </a:t>
            </a:r>
            <a:r>
              <a:rPr lang="en-US" dirty="0" err="1"/>
              <a:t>WebService</a:t>
            </a:r>
            <a:r>
              <a:rPr lang="en-US" dirty="0"/>
              <a:t> machine</a:t>
            </a:r>
          </a:p>
          <a:p>
            <a:pPr lvl="1"/>
            <a:r>
              <a:rPr lang="en-US" dirty="0"/>
              <a:t>Installer up from ~57MB to ~130MB!</a:t>
            </a:r>
          </a:p>
          <a:p>
            <a:pPr lvl="1"/>
            <a:r>
              <a:rPr lang="en-US" dirty="0" err="1"/>
              <a:t>WebService</a:t>
            </a:r>
            <a:r>
              <a:rPr lang="en-US" dirty="0"/>
              <a:t> installer starts after the Server installer completed</a:t>
            </a:r>
          </a:p>
          <a:p>
            <a:pPr lvl="2"/>
            <a:r>
              <a:rPr lang="en-US" dirty="0"/>
              <a:t>Only if there is an existing installation of </a:t>
            </a:r>
            <a:r>
              <a:rPr lang="en-US" dirty="0" err="1"/>
              <a:t>WebService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00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CCB4E-FB31-4CC6-BD66-2BF4E25DA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Service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4DB318-F20F-4720-8CF6-8BCF7FC103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A093A9-2192-495E-951F-360B8B733B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9" y="1151110"/>
            <a:ext cx="4521318" cy="4814887"/>
          </a:xfrm>
        </p:spPr>
        <p:txBody>
          <a:bodyPr/>
          <a:lstStyle/>
          <a:p>
            <a:r>
              <a:rPr lang="en-US" dirty="0"/>
              <a:t>Web Service installer still made available – for now</a:t>
            </a:r>
            <a:br>
              <a:rPr lang="en-US" dirty="0"/>
            </a:br>
            <a:endParaRPr lang="en-US" dirty="0"/>
          </a:p>
          <a:p>
            <a:r>
              <a:rPr lang="en-US" dirty="0"/>
              <a:t>Bug Fix - Fix broken configuration button on HTTPS configuration page </a:t>
            </a:r>
            <a:r>
              <a:rPr lang="en-US" dirty="0">
                <a:hlinkClick r:id="rId3"/>
              </a:rPr>
              <a:t>#22809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Resolves issue when feature is accessed more than once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0483B6-5238-4981-9972-522573105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5207" y="1740383"/>
            <a:ext cx="6201827" cy="3377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194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Client - Feature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5D73B-0637-46F6-AA51-FBD6E51644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57396" y="1151110"/>
            <a:ext cx="2725003" cy="4814887"/>
          </a:xfrm>
        </p:spPr>
        <p:txBody>
          <a:bodyPr/>
          <a:lstStyle/>
          <a:p>
            <a:r>
              <a:rPr lang="en-US" dirty="0"/>
              <a:t>Enhancement - Added option to group camera items by device. </a:t>
            </a:r>
            <a:r>
              <a:rPr lang="en-US" dirty="0">
                <a:hlinkClick r:id="rId5"/>
              </a:rPr>
              <a:t>#22651</a:t>
            </a:r>
            <a:endParaRPr lang="en-US" dirty="0"/>
          </a:p>
          <a:p>
            <a:r>
              <a:rPr lang="en-US" dirty="0"/>
              <a:t>Enhancement - Infrastructure updates to search check tree logic. </a:t>
            </a:r>
            <a:r>
              <a:rPr lang="en-US" dirty="0">
                <a:hlinkClick r:id="rId6"/>
              </a:rPr>
              <a:t>#22684</a:t>
            </a:r>
            <a:endParaRPr lang="en-US" dirty="0"/>
          </a:p>
        </p:txBody>
      </p:sp>
      <p:pic>
        <p:nvPicPr>
          <p:cNvPr id="9" name="Group Audio and Video">
            <a:hlinkClick r:id="" action="ppaction://media"/>
            <a:extLst>
              <a:ext uri="{FF2B5EF4-FFF2-40B4-BE49-F238E27FC236}">
                <a16:creationId xmlns:a16="http://schemas.microsoft.com/office/drawing/2014/main" id="{F77E5150-E254-4F27-A719-0344D085E1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4418" y="1218559"/>
            <a:ext cx="8138614" cy="5019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024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14179-514E-45C1-ACF3-8390FA73C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652ADB-9813-4ADF-98BC-B0C0EFFCA6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exacqVision 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57BEA3-443E-4EE6-BAEE-B78807DA6C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8" y="1151110"/>
            <a:ext cx="10984547" cy="4814887"/>
          </a:xfrm>
        </p:spPr>
        <p:txBody>
          <a:bodyPr/>
          <a:lstStyle/>
          <a:p>
            <a:r>
              <a:rPr lang="en-US" dirty="0"/>
              <a:t>Enhancement - Simplify server and web service configuration </a:t>
            </a:r>
            <a:r>
              <a:rPr lang="en-US" dirty="0">
                <a:hlinkClick r:id="rId3"/>
              </a:rPr>
              <a:t>#22664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1D14EE-AC69-4C5F-96A9-EF6422E75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18" y="1497414"/>
            <a:ext cx="2540565" cy="4512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333322-921E-45EE-A8B4-A4D8BFC459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3873" y="1490328"/>
            <a:ext cx="2540569" cy="4512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8842EF-04AE-449D-B616-979DFE0437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7388" y="1490328"/>
            <a:ext cx="2540567" cy="4512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6C7B5C-4161-46BE-B973-BE1E52C73E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8399" y="1490328"/>
            <a:ext cx="2540566" cy="4512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B13A6B-A29E-4CAC-A189-5BE7E571E646}"/>
              </a:ext>
            </a:extLst>
          </p:cNvPr>
          <p:cNvSpPr txBox="1"/>
          <p:nvPr/>
        </p:nvSpPr>
        <p:spPr>
          <a:xfrm>
            <a:off x="5352803" y="3946841"/>
            <a:ext cx="15209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Old</a:t>
            </a:r>
          </a:p>
        </p:txBody>
      </p:sp>
    </p:spTree>
    <p:extLst>
      <p:ext uri="{BB962C8B-B14F-4D97-AF65-F5344CB8AC3E}">
        <p14:creationId xmlns:p14="http://schemas.microsoft.com/office/powerpoint/2010/main" val="63138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14179-514E-45C1-ACF3-8390FA73C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652ADB-9813-4ADF-98BC-B0C0EFFCA6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exacqVision 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57BEA3-443E-4EE6-BAEE-B78807DA6C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8" y="1151110"/>
            <a:ext cx="10984547" cy="4814887"/>
          </a:xfrm>
        </p:spPr>
        <p:txBody>
          <a:bodyPr/>
          <a:lstStyle/>
          <a:p>
            <a:r>
              <a:rPr lang="en-US" dirty="0"/>
              <a:t>Enhancement - Simplify server and web service configuration </a:t>
            </a:r>
            <a:r>
              <a:rPr lang="en-US" dirty="0">
                <a:hlinkClick r:id="rId3"/>
              </a:rPr>
              <a:t>#22664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E2E3E4-E56B-4960-AA6C-6E8B97EE0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18" y="1486785"/>
            <a:ext cx="2544554" cy="4519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7AD505-0E96-46F8-A259-69C4E30EAA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3395" y="1486785"/>
            <a:ext cx="2544554" cy="4519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795093-3097-4D25-9546-C007F098BD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8926" y="1486785"/>
            <a:ext cx="2527002" cy="4519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799954-61F9-4FB8-8978-EB9A626C77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7903" y="1486785"/>
            <a:ext cx="2529762" cy="4519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060621E-9891-451E-AFFF-9995B28E23D2}"/>
              </a:ext>
            </a:extLst>
          </p:cNvPr>
          <p:cNvSpPr txBox="1"/>
          <p:nvPr/>
        </p:nvSpPr>
        <p:spPr>
          <a:xfrm>
            <a:off x="5121007" y="3908488"/>
            <a:ext cx="1949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300720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14179-514E-45C1-ACF3-8390FA73C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652ADB-9813-4ADF-98BC-B0C0EFFCA6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exacqVision 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57BEA3-443E-4EE6-BAEE-B78807DA6C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79624" y="1151110"/>
            <a:ext cx="6599104" cy="4814887"/>
          </a:xfrm>
        </p:spPr>
        <p:txBody>
          <a:bodyPr/>
          <a:lstStyle/>
          <a:p>
            <a:r>
              <a:rPr lang="en-US" dirty="0"/>
              <a:t>Enhancement - Always request native stream resolution when transcoding to ensure maximum image clarity. </a:t>
            </a:r>
            <a:r>
              <a:rPr lang="en-US" dirty="0">
                <a:hlinkClick r:id="rId3"/>
              </a:rPr>
              <a:t>#22748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Reduces load on </a:t>
            </a:r>
            <a:r>
              <a:rPr lang="en-US" dirty="0" err="1"/>
              <a:t>WebService</a:t>
            </a:r>
            <a:r>
              <a:rPr lang="en-US" dirty="0"/>
              <a:t> hardware</a:t>
            </a:r>
          </a:p>
          <a:p>
            <a:pPr lvl="1"/>
            <a:r>
              <a:rPr lang="en-US" dirty="0"/>
              <a:t>Obsoletes the ‘Increase Requested Image Size’ option under ‘Advanced Settings’</a:t>
            </a:r>
          </a:p>
          <a:p>
            <a:pPr lvl="1"/>
            <a:r>
              <a:rPr lang="en-US" dirty="0"/>
              <a:t>May increase bandwidth usage for some customers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EE6FE6-C920-4D03-A37B-050530BC7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212" y="1151110"/>
            <a:ext cx="2850667" cy="5324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15869697-EF9F-414B-817E-BB59AC01CEE3}"/>
              </a:ext>
            </a:extLst>
          </p:cNvPr>
          <p:cNvSpPr/>
          <p:nvPr/>
        </p:nvSpPr>
        <p:spPr>
          <a:xfrm>
            <a:off x="613272" y="2980176"/>
            <a:ext cx="2559457" cy="578377"/>
          </a:xfrm>
          <a:prstGeom prst="mathMultiply">
            <a:avLst/>
          </a:prstGeom>
          <a:solidFill>
            <a:schemeClr val="accent6">
              <a:alpha val="52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21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14179-514E-45C1-ACF3-8390FA73C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652ADB-9813-4ADF-98BC-B0C0EFFCA6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exacqVision 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57BEA3-443E-4EE6-BAEE-B78807DA6C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151110"/>
            <a:ext cx="3046164" cy="4814887"/>
          </a:xfrm>
        </p:spPr>
        <p:txBody>
          <a:bodyPr/>
          <a:lstStyle/>
          <a:p>
            <a:r>
              <a:rPr lang="en-US" dirty="0"/>
              <a:t>Enhancement - Camera association name display can be configured in the advanced settings page. </a:t>
            </a:r>
            <a:r>
              <a:rPr lang="en-US" dirty="0">
                <a:hlinkClick r:id="rId3"/>
              </a:rPr>
              <a:t>#22820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2A09C8-6293-4555-AB86-7995E2715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7632" y="1151110"/>
            <a:ext cx="3046163" cy="5447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6212F8-2D19-4EA6-AD5F-8C084994C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7843" y="1169488"/>
            <a:ext cx="3046164" cy="5428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DCA9A51A-A4CD-4BCE-B6B0-EFC9EA7070B0}"/>
              </a:ext>
            </a:extLst>
          </p:cNvPr>
          <p:cNvSpPr/>
          <p:nvPr/>
        </p:nvSpPr>
        <p:spPr>
          <a:xfrm>
            <a:off x="2716556" y="6151953"/>
            <a:ext cx="1037552" cy="3719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1F80DE6-612E-40F9-BFBB-4F9411B264E2}"/>
              </a:ext>
            </a:extLst>
          </p:cNvPr>
          <p:cNvSpPr/>
          <p:nvPr/>
        </p:nvSpPr>
        <p:spPr>
          <a:xfrm>
            <a:off x="7287844" y="3150824"/>
            <a:ext cx="3046164" cy="561860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63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14179-514E-45C1-ACF3-8390FA73C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652ADB-9813-4ADF-98BC-B0C0EFFCA6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exacqVision 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57BEA3-443E-4EE6-BAEE-B78807DA6C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8" y="1151110"/>
            <a:ext cx="10932275" cy="4814887"/>
          </a:xfrm>
        </p:spPr>
        <p:txBody>
          <a:bodyPr/>
          <a:lstStyle/>
          <a:p>
            <a:r>
              <a:rPr lang="en-US" dirty="0"/>
              <a:t>Enhancement - Region of interest reset when leaving focus mode. </a:t>
            </a:r>
            <a:r>
              <a:rPr lang="en-US" dirty="0">
                <a:hlinkClick r:id="rId3"/>
              </a:rPr>
              <a:t>#22928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Zoom is reset when leaving the focus view after pinch-to-zoom.</a:t>
            </a:r>
            <a:br>
              <a:rPr lang="en-US" dirty="0"/>
            </a:br>
            <a:endParaRPr lang="en-US" dirty="0"/>
          </a:p>
          <a:p>
            <a:r>
              <a:rPr lang="en-US" dirty="0"/>
              <a:t>Enhancement - Search timeline now appears once metadata for search has loaded. </a:t>
            </a:r>
            <a:r>
              <a:rPr lang="en-US" dirty="0">
                <a:hlinkClick r:id="rId4"/>
              </a:rPr>
              <a:t>#22821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42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64244-A46B-4CFE-8ADF-E3813D011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Enterprise Manager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CBDCB0-15E4-4DA8-9B21-44C74930D3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exacqVision 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340B52-4EEA-48E8-9C34-EA7B9AF975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8" y="1144590"/>
            <a:ext cx="10965899" cy="4833130"/>
          </a:xfrm>
        </p:spPr>
        <p:txBody>
          <a:bodyPr>
            <a:normAutofit/>
          </a:bodyPr>
          <a:lstStyle/>
          <a:p>
            <a:r>
              <a:rPr lang="en-US" dirty="0"/>
              <a:t>Enhancement - Add debug logging capability in production </a:t>
            </a:r>
            <a:r>
              <a:rPr lang="en-US" dirty="0">
                <a:hlinkClick r:id="rId3"/>
              </a:rPr>
              <a:t>#22650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Will be added to the GUI at a later time</a:t>
            </a:r>
          </a:p>
          <a:p>
            <a:pPr lvl="1"/>
            <a:r>
              <a:rPr lang="en-US" dirty="0"/>
              <a:t>Currently requires editing a config file and restarting services.</a:t>
            </a:r>
          </a:p>
          <a:p>
            <a:pPr lvl="2"/>
            <a:r>
              <a:rPr lang="en-US" dirty="0"/>
              <a:t>&lt;</a:t>
            </a:r>
            <a:r>
              <a:rPr lang="en-US" dirty="0" err="1"/>
              <a:t>InstallDirectory</a:t>
            </a:r>
            <a:r>
              <a:rPr lang="en-US" dirty="0"/>
              <a:t>&gt;\logs\</a:t>
            </a:r>
            <a:r>
              <a:rPr lang="en-US" dirty="0" err="1"/>
              <a:t>log_settings.yaml</a:t>
            </a:r>
            <a:endParaRPr lang="en-US" dirty="0"/>
          </a:p>
          <a:p>
            <a:pPr lvl="1"/>
            <a:r>
              <a:rPr lang="en-US" dirty="0"/>
              <a:t>KB forthcoming</a:t>
            </a:r>
          </a:p>
        </p:txBody>
      </p:sp>
    </p:spTree>
    <p:extLst>
      <p:ext uri="{BB962C8B-B14F-4D97-AF65-F5344CB8AC3E}">
        <p14:creationId xmlns:p14="http://schemas.microsoft.com/office/powerpoint/2010/main" val="110198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64244-A46B-4CFE-8ADF-E3813D011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Enterprise Manager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CBDCB0-15E4-4DA8-9B21-44C74930D3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exacqVision 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340B52-4EEA-48E8-9C34-EA7B9AF975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8" y="1144590"/>
            <a:ext cx="10965899" cy="4833130"/>
          </a:xfrm>
        </p:spPr>
        <p:txBody>
          <a:bodyPr>
            <a:normAutofit/>
          </a:bodyPr>
          <a:lstStyle/>
          <a:p>
            <a:r>
              <a:rPr lang="en-US" dirty="0"/>
              <a:t>Enhancement - Convert settings page to react </a:t>
            </a:r>
            <a:r>
              <a:rPr lang="en-US" dirty="0">
                <a:hlinkClick r:id="rId3"/>
              </a:rPr>
              <a:t>#22589</a:t>
            </a:r>
            <a:endParaRPr lang="en-US" dirty="0"/>
          </a:p>
          <a:p>
            <a:r>
              <a:rPr lang="en-US" dirty="0"/>
              <a:t>Enhancement - Convert group forms to react </a:t>
            </a:r>
            <a:r>
              <a:rPr lang="en-US" dirty="0">
                <a:hlinkClick r:id="rId4"/>
              </a:rPr>
              <a:t>#22588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9E8F50-AFBA-42E1-9C3F-267325BB1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5822" y="1237313"/>
            <a:ext cx="4079927" cy="4647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2A398C-F13B-4065-A810-6F404A2261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5019" y="2270659"/>
            <a:ext cx="3231160" cy="2316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048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64244-A46B-4CFE-8ADF-E3813D011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Enterprise Manager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CBDCB0-15E4-4DA8-9B21-44C74930D3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exacqVision 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340B52-4EEA-48E8-9C34-EA7B9AF975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8" y="1144590"/>
            <a:ext cx="10965899" cy="4833130"/>
          </a:xfrm>
        </p:spPr>
        <p:txBody>
          <a:bodyPr>
            <a:normAutofit/>
          </a:bodyPr>
          <a:lstStyle/>
          <a:p>
            <a:r>
              <a:rPr lang="en-US" dirty="0"/>
              <a:t>Enhancement - Added link to view scheduled actions on server detail page </a:t>
            </a:r>
            <a:r>
              <a:rPr lang="en-US" dirty="0">
                <a:hlinkClick r:id="rId3"/>
              </a:rPr>
              <a:t>#19469</a:t>
            </a:r>
            <a:endParaRPr lang="en-US" dirty="0"/>
          </a:p>
          <a:p>
            <a:r>
              <a:rPr lang="en-US" dirty="0"/>
              <a:t>Enhancement - Show Backup size in GB if appropriate </a:t>
            </a:r>
            <a:r>
              <a:rPr lang="en-US" dirty="0">
                <a:hlinkClick r:id="rId4"/>
              </a:rPr>
              <a:t>#22773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381153-B782-46E9-A165-37EF143DF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7421" y="1863586"/>
            <a:ext cx="4684397" cy="3284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611979-914C-4488-8FAF-DBED98B578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572" y="1805747"/>
            <a:ext cx="3116850" cy="2659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A51F38-0AAB-46FA-89ED-49262E0FC4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418" y="4662878"/>
            <a:ext cx="5973158" cy="1478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615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64244-A46B-4CFE-8ADF-E3813D011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Enterprise Manager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CBDCB0-15E4-4DA8-9B21-44C74930D3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exacqVision 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340B52-4EEA-48E8-9C34-EA7B9AF975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8" y="1144590"/>
            <a:ext cx="10965899" cy="4833130"/>
          </a:xfrm>
        </p:spPr>
        <p:txBody>
          <a:bodyPr>
            <a:normAutofit/>
          </a:bodyPr>
          <a:lstStyle/>
          <a:p>
            <a:r>
              <a:rPr lang="en-US" dirty="0"/>
              <a:t>Enhancement - Add propagate to future child groups to memberships </a:t>
            </a:r>
            <a:r>
              <a:rPr lang="en-US" dirty="0">
                <a:hlinkClick r:id="rId5"/>
              </a:rPr>
              <a:t>#16741</a:t>
            </a:r>
            <a:endParaRPr lang="en-US" dirty="0"/>
          </a:p>
        </p:txBody>
      </p:sp>
      <p:pic>
        <p:nvPicPr>
          <p:cNvPr id="5" name="Propogation">
            <a:hlinkClick r:id="" action="ppaction://media"/>
            <a:extLst>
              <a:ext uri="{FF2B5EF4-FFF2-40B4-BE49-F238E27FC236}">
                <a16:creationId xmlns:a16="http://schemas.microsoft.com/office/drawing/2014/main" id="{A3BF172F-275B-4112-9160-69234B4FE7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9403" y="1443777"/>
            <a:ext cx="8073194" cy="4853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487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64244-A46B-4CFE-8ADF-E3813D011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OS Image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CBDCB0-15E4-4DA8-9B21-44C74930D3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exacqVision 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340B52-4EEA-48E8-9C34-EA7B9AF975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8" y="1144590"/>
            <a:ext cx="10965899" cy="4833130"/>
          </a:xfrm>
        </p:spPr>
        <p:txBody>
          <a:bodyPr>
            <a:normAutofit/>
          </a:bodyPr>
          <a:lstStyle/>
          <a:p>
            <a:r>
              <a:rPr lang="en-US" dirty="0"/>
              <a:t>Linux upgrade from 18.04 to 20.04 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Improved language, locale, and keyboard layout support for other languages. When customers configure these via the OS control panels, it will be a smoother experience. </a:t>
            </a:r>
          </a:p>
          <a:p>
            <a:pPr lvl="1"/>
            <a:r>
              <a:rPr lang="en-US" dirty="0"/>
              <a:t>Fixed on-screen keyboard support during out-of-box experience, primarily for benefit of </a:t>
            </a:r>
            <a:r>
              <a:rPr lang="en-US" dirty="0" err="1"/>
              <a:t>GPoE</a:t>
            </a:r>
            <a:r>
              <a:rPr lang="en-US" dirty="0"/>
              <a:t> systems which don’t ship with physical keyboards. </a:t>
            </a:r>
          </a:p>
          <a:p>
            <a:pPr lvl="1"/>
            <a:r>
              <a:rPr lang="en-US" dirty="0"/>
              <a:t>Improved support for booting systems without an attached monitor. This is important for customers who use KVMs. </a:t>
            </a:r>
          </a:p>
          <a:p>
            <a:endParaRPr lang="en-US" dirty="0"/>
          </a:p>
          <a:p>
            <a:r>
              <a:rPr lang="en-US" dirty="0"/>
              <a:t>Refresh to Windows 10 and Server 2019 with security and stability updates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75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5D73B-0637-46F6-AA51-FBD6E51644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Enhancement - Allow multiple audio streams to be exported with quick export. </a:t>
            </a:r>
            <a:r>
              <a:rPr lang="en-US" dirty="0">
                <a:hlinkClick r:id="rId3"/>
              </a:rPr>
              <a:t>#22796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BE015E-85FF-4E3E-84CB-AD8139103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18" y="1550422"/>
            <a:ext cx="4682084" cy="4415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4C8278-124B-4F7F-9A22-1A18E06574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5500" y="1504381"/>
            <a:ext cx="4698738" cy="4415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274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EE56E-0A9D-4570-8D59-B4FDE78C1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F8DCE6-BC7C-49A7-ACAA-07EF1A4E81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  <p:pic>
        <p:nvPicPr>
          <p:cNvPr id="6" name="Picture 5" descr="A close up of a blackboard&#10;&#10;Description automatically generated">
            <a:extLst>
              <a:ext uri="{FF2B5EF4-FFF2-40B4-BE49-F238E27FC236}">
                <a16:creationId xmlns:a16="http://schemas.microsoft.com/office/drawing/2014/main" id="{688BC79F-EDF2-402C-A393-69572129B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336" y="819480"/>
            <a:ext cx="9137198" cy="4914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0865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5D73B-0637-46F6-AA51-FBD6E51644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8" y="1151110"/>
            <a:ext cx="3388024" cy="4814887"/>
          </a:xfrm>
        </p:spPr>
        <p:txBody>
          <a:bodyPr/>
          <a:lstStyle/>
          <a:p>
            <a:r>
              <a:rPr lang="en-US" dirty="0"/>
              <a:t>Enhancement - Added support for connecting directly to SMB shares as a system. </a:t>
            </a:r>
            <a:r>
              <a:rPr lang="en-US" dirty="0">
                <a:hlinkClick r:id="rId5"/>
              </a:rPr>
              <a:t>#22768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Not yet in User Manual</a:t>
            </a:r>
          </a:p>
          <a:p>
            <a:pPr lvl="2"/>
            <a:r>
              <a:rPr lang="en-US" dirty="0"/>
              <a:t>Server-side work still to be done</a:t>
            </a:r>
          </a:p>
          <a:p>
            <a:pPr lvl="1"/>
            <a:r>
              <a:rPr lang="en-US" dirty="0"/>
              <a:t>Requires manually exporting a .config or .settings directly to the Archive Target root</a:t>
            </a:r>
          </a:p>
        </p:txBody>
      </p:sp>
      <p:pic>
        <p:nvPicPr>
          <p:cNvPr id="5" name="Connect-SMB-target">
            <a:hlinkClick r:id="" action="ppaction://media"/>
            <a:extLst>
              <a:ext uri="{FF2B5EF4-FFF2-40B4-BE49-F238E27FC236}">
                <a16:creationId xmlns:a16="http://schemas.microsoft.com/office/drawing/2014/main" id="{56788EE7-7A9A-4908-8803-CCB5948194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76216" y="1151110"/>
            <a:ext cx="6755641" cy="5066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18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Client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exacqVision 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5D73B-0637-46F6-AA51-FBD6E51644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144590"/>
            <a:ext cx="5232399" cy="4794197"/>
          </a:xfrm>
        </p:spPr>
        <p:txBody>
          <a:bodyPr>
            <a:normAutofit/>
          </a:bodyPr>
          <a:lstStyle/>
          <a:p>
            <a:r>
              <a:rPr lang="en-US" dirty="0"/>
              <a:t>Enhancement - Show camera name in search metadata filters for source </a:t>
            </a:r>
            <a:r>
              <a:rPr lang="en-US" dirty="0">
                <a:hlinkClick r:id="rId3"/>
              </a:rPr>
              <a:t>#22874</a:t>
            </a:r>
            <a:endParaRPr lang="en-US" dirty="0"/>
          </a:p>
          <a:p>
            <a:r>
              <a:rPr lang="en-US" dirty="0"/>
              <a:t>Enhancement - Export temperature label for displaying on top of video in </a:t>
            </a:r>
            <a:r>
              <a:rPr lang="en-US" dirty="0" err="1"/>
              <a:t>ePlayer</a:t>
            </a:r>
            <a:r>
              <a:rPr lang="en-US" dirty="0"/>
              <a:t>. </a:t>
            </a:r>
            <a:r>
              <a:rPr lang="en-US" dirty="0">
                <a:hlinkClick r:id="rId4"/>
              </a:rPr>
              <a:t>#22887</a:t>
            </a:r>
            <a:endParaRPr lang="en-US" dirty="0"/>
          </a:p>
          <a:p>
            <a:r>
              <a:rPr lang="en-US" dirty="0"/>
              <a:t>Enhancement - Export information to tie analytic meta to multiple streams in </a:t>
            </a:r>
            <a:r>
              <a:rPr lang="en-US" dirty="0" err="1"/>
              <a:t>ePlayer</a:t>
            </a:r>
            <a:r>
              <a:rPr lang="en-US" dirty="0"/>
              <a:t>. </a:t>
            </a:r>
            <a:r>
              <a:rPr lang="en-US" dirty="0">
                <a:hlinkClick r:id="rId4"/>
              </a:rPr>
              <a:t>#22887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7A5BA4-B98B-41C3-B0E2-D582E89D62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8658" y="1665026"/>
            <a:ext cx="5558927" cy="3543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433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5D73B-0637-46F6-AA51-FBD6E51644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Enhancement - Allow showing a map in live and then switching to a camera under the map in the tree by double-clicking </a:t>
            </a:r>
            <a:r>
              <a:rPr lang="en-US" dirty="0">
                <a:hlinkClick r:id="rId5"/>
              </a:rPr>
              <a:t>#22720</a:t>
            </a:r>
            <a:endParaRPr lang="en-US" dirty="0"/>
          </a:p>
        </p:txBody>
      </p:sp>
      <p:pic>
        <p:nvPicPr>
          <p:cNvPr id="6" name="Double-Click camera under Map">
            <a:hlinkClick r:id="" action="ppaction://media"/>
            <a:extLst>
              <a:ext uri="{FF2B5EF4-FFF2-40B4-BE49-F238E27FC236}">
                <a16:creationId xmlns:a16="http://schemas.microsoft.com/office/drawing/2014/main" id="{DEE82624-ED0D-4F22-AAC8-9A1556A784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47458" y="1435903"/>
            <a:ext cx="7708249" cy="4671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72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5D73B-0637-46F6-AA51-FBD6E51644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Enhancement - Added search filter for event monitoring sources and targets. </a:t>
            </a:r>
            <a:r>
              <a:rPr lang="en-US" dirty="0">
                <a:hlinkClick r:id="rId3"/>
              </a:rPr>
              <a:t>#22648</a:t>
            </a:r>
            <a:endParaRPr lang="en-US" dirty="0"/>
          </a:p>
          <a:p>
            <a:r>
              <a:rPr lang="en-US" dirty="0"/>
              <a:t>Enhancement - Added search filter for event linking sources and targets. </a:t>
            </a:r>
            <a:r>
              <a:rPr lang="en-US" dirty="0">
                <a:hlinkClick r:id="rId3"/>
              </a:rPr>
              <a:t>#22648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6E62A8-529A-4603-856D-594D43A897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208" y="1937332"/>
            <a:ext cx="10167583" cy="4028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568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5D73B-0637-46F6-AA51-FBD6E51644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Enhancement - Remove bulk blob caching on File Management page and allow for on-demand caching </a:t>
            </a:r>
            <a:r>
              <a:rPr lang="en-US" dirty="0">
                <a:hlinkClick r:id="rId3"/>
              </a:rPr>
              <a:t>#22655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23E6B2-22CB-4B9E-966D-F8626995B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7416" y="1540042"/>
            <a:ext cx="7894932" cy="4696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70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Client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exacqVision 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5D73B-0637-46F6-AA51-FBD6E51644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144590"/>
            <a:ext cx="5232399" cy="4794197"/>
          </a:xfrm>
        </p:spPr>
        <p:txBody>
          <a:bodyPr>
            <a:normAutofit/>
          </a:bodyPr>
          <a:lstStyle/>
          <a:p>
            <a:r>
              <a:rPr lang="en-US" dirty="0"/>
              <a:t>Enhancement - Make </a:t>
            </a:r>
            <a:r>
              <a:rPr lang="en-US" dirty="0" err="1"/>
              <a:t>rtsp</a:t>
            </a:r>
            <a:r>
              <a:rPr lang="en-US" dirty="0"/>
              <a:t> server address cells easily copyable with a click </a:t>
            </a:r>
            <a:r>
              <a:rPr lang="en-US" dirty="0">
                <a:hlinkClick r:id="rId3"/>
              </a:rPr>
              <a:t>#22824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3A3DC7-4040-4299-81D3-AD6B16A2B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582" y="1207646"/>
            <a:ext cx="4587017" cy="4668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575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01_JCI_with Product Brand Logo-Inside">
  <a:themeElements>
    <a:clrScheme name="Custom 2">
      <a:dk1>
        <a:srgbClr val="000000"/>
      </a:dk1>
      <a:lt1>
        <a:srgbClr val="FFFFFF"/>
      </a:lt1>
      <a:dk2>
        <a:srgbClr val="0080B6"/>
      </a:dk2>
      <a:lt2>
        <a:srgbClr val="878785"/>
      </a:lt2>
      <a:accent1>
        <a:srgbClr val="00539E"/>
      </a:accent1>
      <a:accent2>
        <a:srgbClr val="00BBE3"/>
      </a:accent2>
      <a:accent3>
        <a:srgbClr val="8CC63E"/>
      </a:accent3>
      <a:accent4>
        <a:srgbClr val="FDBC38"/>
      </a:accent4>
      <a:accent5>
        <a:srgbClr val="F37720"/>
      </a:accent5>
      <a:accent6>
        <a:srgbClr val="CA2338"/>
      </a:accent6>
      <a:hlink>
        <a:srgbClr val="0080B6"/>
      </a:hlink>
      <a:folHlink>
        <a:srgbClr val="0080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CI Endorsed  PPT 16-9 size -Dec 2019_D2" id="{ECF693B6-B982-AA44-8461-357DF8A49955}" vid="{04D3C53F-5D4E-A94A-9EF8-D32F879CE202}"/>
    </a:ext>
  </a:extLst>
</a:theme>
</file>

<file path=ppt/theme/theme2.xml><?xml version="1.0" encoding="utf-8"?>
<a:theme xmlns:a="http://schemas.openxmlformats.org/drawingml/2006/main" name="02_JCI_with with Product Brand Logo-Covers">
  <a:themeElements>
    <a:clrScheme name="Custom 1">
      <a:dk1>
        <a:srgbClr val="2E2824"/>
      </a:dk1>
      <a:lt1>
        <a:srgbClr val="FFFFFF"/>
      </a:lt1>
      <a:dk2>
        <a:srgbClr val="00539E"/>
      </a:dk2>
      <a:lt2>
        <a:srgbClr val="878785"/>
      </a:lt2>
      <a:accent1>
        <a:srgbClr val="8CC63E"/>
      </a:accent1>
      <a:accent2>
        <a:srgbClr val="00BBE3"/>
      </a:accent2>
      <a:accent3>
        <a:srgbClr val="D5D537"/>
      </a:accent3>
      <a:accent4>
        <a:srgbClr val="FDBC38"/>
      </a:accent4>
      <a:accent5>
        <a:srgbClr val="F37720"/>
      </a:accent5>
      <a:accent6>
        <a:srgbClr val="CA2338"/>
      </a:accent6>
      <a:hlink>
        <a:srgbClr val="0080B6"/>
      </a:hlink>
      <a:folHlink>
        <a:srgbClr val="0080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CI Endorsed  PPT 16-9 size -Dec 2019_D2" id="{ECF693B6-B982-AA44-8461-357DF8A49955}" vid="{E3AACFC7-D772-B24A-9C9D-0BA14D2874C8}"/>
    </a:ext>
  </a:extLst>
</a:theme>
</file>

<file path=ppt/theme/theme3.xml><?xml version="1.0" encoding="utf-8"?>
<a:theme xmlns:a="http://schemas.openxmlformats.org/drawingml/2006/main" name="03_JCI_with with Product Brand Logo-Divid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CI Endorsed  PPT 16-9 size -Dec 2019_D2" id="{ECF693B6-B982-AA44-8461-357DF8A49955}" vid="{F8B7A11E-0006-B242-A2B5-3B61BF17212F}"/>
    </a:ext>
  </a:extLst>
</a:theme>
</file>

<file path=ppt/theme/theme4.xml><?xml version="1.0" encoding="utf-8"?>
<a:theme xmlns:a="http://schemas.openxmlformats.org/drawingml/2006/main" name="04_JCI_ with Product Brand Logo-Dividerv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CI Endorsed  PPT 16-9 size -Dec 2019_D2" id="{ECF693B6-B982-AA44-8461-357DF8A49955}" vid="{B1B73FB8-5517-904A-9F19-8D9CB467B8F9}"/>
    </a:ext>
  </a:extLst>
</a:theme>
</file>

<file path=ppt/theme/theme5.xml><?xml version="1.0" encoding="utf-8"?>
<a:theme xmlns:a="http://schemas.openxmlformats.org/drawingml/2006/main" name="JCI_slides_blank">
  <a:themeElements>
    <a:clrScheme name="Custom 2">
      <a:dk1>
        <a:srgbClr val="000000"/>
      </a:dk1>
      <a:lt1>
        <a:srgbClr val="FFFFFF"/>
      </a:lt1>
      <a:dk2>
        <a:srgbClr val="0080B6"/>
      </a:dk2>
      <a:lt2>
        <a:srgbClr val="878785"/>
      </a:lt2>
      <a:accent1>
        <a:srgbClr val="00539E"/>
      </a:accent1>
      <a:accent2>
        <a:srgbClr val="00BBE3"/>
      </a:accent2>
      <a:accent3>
        <a:srgbClr val="8CC63E"/>
      </a:accent3>
      <a:accent4>
        <a:srgbClr val="FDBC38"/>
      </a:accent4>
      <a:accent5>
        <a:srgbClr val="F37720"/>
      </a:accent5>
      <a:accent6>
        <a:srgbClr val="CA2338"/>
      </a:accent6>
      <a:hlink>
        <a:srgbClr val="0080B6"/>
      </a:hlink>
      <a:folHlink>
        <a:srgbClr val="0080B6"/>
      </a:folHlink>
    </a:clrScheme>
    <a:fontScheme name="JCI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CI Endorsed  PPT 16-9 size -Dec 2019_D2" id="{ECF693B6-B982-AA44-8461-357DF8A49955}" vid="{2C9CD4B7-0E39-784D-BC4D-63D5EA5F51F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5775733106D943B7E7A64A34B9B522" ma:contentTypeVersion="7" ma:contentTypeDescription="Create a new document." ma:contentTypeScope="" ma:versionID="fc5988ae6ccdcb562461148356f70ebd">
  <xsd:schema xmlns:xsd="http://www.w3.org/2001/XMLSchema" xmlns:xs="http://www.w3.org/2001/XMLSchema" xmlns:p="http://schemas.microsoft.com/office/2006/metadata/properties" xmlns:ns2="946b0dc3-26e6-41a1-aefe-3acd1ba891c6" targetNamespace="http://schemas.microsoft.com/office/2006/metadata/properties" ma:root="true" ma:fieldsID="61a7986d5dcb7533c5c5f4e824c70c10" ns2:_="">
    <xsd:import namespace="946b0dc3-26e6-41a1-aefe-3acd1ba891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6b0dc3-26e6-41a1-aefe-3acd1ba891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552FE26-E963-4D9B-B8E0-35A02F853CE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90B520-8462-487C-BE2E-8AE0DA80BE70}">
  <ds:schemaRefs>
    <ds:schemaRef ds:uri="http://schemas.microsoft.com/office/2006/metadata/properties"/>
    <ds:schemaRef ds:uri="http://schemas.microsoft.com/office/infopath/2007/PartnerControls"/>
    <ds:schemaRef ds:uri="4d244762-d60a-4dc0-a00b-2af0e9ebe905"/>
  </ds:schemaRefs>
</ds:datastoreItem>
</file>

<file path=customXml/itemProps3.xml><?xml version="1.0" encoding="utf-8"?>
<ds:datastoreItem xmlns:ds="http://schemas.openxmlformats.org/officeDocument/2006/customXml" ds:itemID="{9A5EB0C4-2451-4B4A-82E9-E85500593C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6b0dc3-26e6-41a1-aefe-3acd1ba891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8321</TotalTime>
  <Words>1254</Words>
  <Application>Microsoft Office PowerPoint</Application>
  <PresentationFormat>Widescreen</PresentationFormat>
  <Paragraphs>185</Paragraphs>
  <Slides>30</Slides>
  <Notes>29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Wingdings</vt:lpstr>
      <vt:lpstr>01_JCI_with Product Brand Logo-Inside</vt:lpstr>
      <vt:lpstr>02_JCI_with with Product Brand Logo-Covers</vt:lpstr>
      <vt:lpstr>03_JCI_with with Product Brand Logo-Dividers</vt:lpstr>
      <vt:lpstr>04_JCI_ with Product Brand Logo-Dividerv2</vt:lpstr>
      <vt:lpstr>JCI_slides_blank</vt:lpstr>
      <vt:lpstr>Technical Support Training</vt:lpstr>
      <vt:lpstr>Client - Feature</vt:lpstr>
      <vt:lpstr>Client</vt:lpstr>
      <vt:lpstr>Client</vt:lpstr>
      <vt:lpstr>Client</vt:lpstr>
      <vt:lpstr>Client</vt:lpstr>
      <vt:lpstr>Client</vt:lpstr>
      <vt:lpstr>Client</vt:lpstr>
      <vt:lpstr>Client</vt:lpstr>
      <vt:lpstr>Client</vt:lpstr>
      <vt:lpstr>Client</vt:lpstr>
      <vt:lpstr>Client</vt:lpstr>
      <vt:lpstr>Server</vt:lpstr>
      <vt:lpstr>Server – Illustra 3</vt:lpstr>
      <vt:lpstr>Server - Onvif</vt:lpstr>
      <vt:lpstr>Server – Samsung/Hanwha</vt:lpstr>
      <vt:lpstr>Server</vt:lpstr>
      <vt:lpstr>Server – WebService?</vt:lpstr>
      <vt:lpstr>Web Service</vt:lpstr>
      <vt:lpstr>Mobile</vt:lpstr>
      <vt:lpstr>Mobile</vt:lpstr>
      <vt:lpstr>Mobile</vt:lpstr>
      <vt:lpstr>Mobile</vt:lpstr>
      <vt:lpstr>Mobile</vt:lpstr>
      <vt:lpstr>Enterprise Manager</vt:lpstr>
      <vt:lpstr>Enterprise Manager</vt:lpstr>
      <vt:lpstr>Enterprise Manager</vt:lpstr>
      <vt:lpstr>Enterprise Manager</vt:lpstr>
      <vt:lpstr>OS Image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Technical Support Training</dc:title>
  <dc:creator>Isaac Penrod</dc:creator>
  <cp:lastModifiedBy>Isaac Penrod</cp:lastModifiedBy>
  <cp:revision>112</cp:revision>
  <dcterms:created xsi:type="dcterms:W3CDTF">2020-12-08T18:02:27Z</dcterms:created>
  <dcterms:modified xsi:type="dcterms:W3CDTF">2021-06-11T17:27:17Z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e01c0c-f9b3-4dc4-af0b-a82110cc37cd_Enabled">
    <vt:lpwstr>True</vt:lpwstr>
  </property>
  <property fmtid="{D5CDD505-2E9C-101B-9397-08002B2CF9AE}" pid="3" name="MSIP_Label_6be01c0c-f9b3-4dc4-af0b-a82110cc37cd_SiteId">
    <vt:lpwstr>a1f1e214-7ded-45b6-81a1-9e8ae3459641</vt:lpwstr>
  </property>
  <property fmtid="{D5CDD505-2E9C-101B-9397-08002B2CF9AE}" pid="4" name="MSIP_Label_6be01c0c-f9b3-4dc4-af0b-a82110cc37cd_Owner">
    <vt:lpwstr>jpenroi@jci.com</vt:lpwstr>
  </property>
  <property fmtid="{D5CDD505-2E9C-101B-9397-08002B2CF9AE}" pid="5" name="MSIP_Label_6be01c0c-f9b3-4dc4-af0b-a82110cc37cd_SetDate">
    <vt:lpwstr>2020-12-08T18:30:36.0724563Z</vt:lpwstr>
  </property>
  <property fmtid="{D5CDD505-2E9C-101B-9397-08002B2CF9AE}" pid="6" name="MSIP_Label_6be01c0c-f9b3-4dc4-af0b-a82110cc37cd_Name">
    <vt:lpwstr>Internal</vt:lpwstr>
  </property>
  <property fmtid="{D5CDD505-2E9C-101B-9397-08002B2CF9AE}" pid="7" name="MSIP_Label_6be01c0c-f9b3-4dc4-af0b-a82110cc37cd_Application">
    <vt:lpwstr>Microsoft Azure Information Protection</vt:lpwstr>
  </property>
  <property fmtid="{D5CDD505-2E9C-101B-9397-08002B2CF9AE}" pid="8" name="MSIP_Label_6be01c0c-f9b3-4dc4-af0b-a82110cc37cd_ActionId">
    <vt:lpwstr>3e690b0e-e297-401b-9287-e7c86aaefa4f</vt:lpwstr>
  </property>
  <property fmtid="{D5CDD505-2E9C-101B-9397-08002B2CF9AE}" pid="9" name="MSIP_Label_6be01c0c-f9b3-4dc4-af0b-a82110cc37cd_Extended_MSFT_Method">
    <vt:lpwstr>Automatic</vt:lpwstr>
  </property>
  <property fmtid="{D5CDD505-2E9C-101B-9397-08002B2CF9AE}" pid="10" name="Information Classification">
    <vt:lpwstr>Internal</vt:lpwstr>
  </property>
</Properties>
</file>