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87" r:id="rId5"/>
    <p:sldMasterId id="2147483695" r:id="rId6"/>
    <p:sldMasterId id="2147483698" r:id="rId7"/>
    <p:sldMasterId id="2147483706" r:id="rId8"/>
  </p:sldMasterIdLst>
  <p:notesMasterIdLst>
    <p:notesMasterId r:id="rId30"/>
  </p:notesMasterIdLst>
  <p:handoutMasterIdLst>
    <p:handoutMasterId r:id="rId31"/>
  </p:handoutMasterIdLst>
  <p:sldIdLst>
    <p:sldId id="256" r:id="rId9"/>
    <p:sldId id="301" r:id="rId10"/>
    <p:sldId id="316" r:id="rId11"/>
    <p:sldId id="317" r:id="rId12"/>
    <p:sldId id="303" r:id="rId13"/>
    <p:sldId id="305" r:id="rId14"/>
    <p:sldId id="319" r:id="rId15"/>
    <p:sldId id="304" r:id="rId16"/>
    <p:sldId id="312" r:id="rId17"/>
    <p:sldId id="315" r:id="rId18"/>
    <p:sldId id="306" r:id="rId19"/>
    <p:sldId id="307" r:id="rId20"/>
    <p:sldId id="308" r:id="rId21"/>
    <p:sldId id="309" r:id="rId22"/>
    <p:sldId id="311" r:id="rId23"/>
    <p:sldId id="310" r:id="rId24"/>
    <p:sldId id="313" r:id="rId25"/>
    <p:sldId id="314" r:id="rId26"/>
    <p:sldId id="318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" initials="I" lastIdx="1" clrIdx="0">
    <p:extLst>
      <p:ext uri="{19B8F6BF-5375-455C-9EA6-DF929625EA0E}">
        <p15:presenceInfo xmlns:p15="http://schemas.microsoft.com/office/powerpoint/2012/main" userId="S::jpenroi@jci.com::3680a06d-6d44-4b9b-945b-082387324b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F0"/>
    <a:srgbClr val="CBD1DF"/>
    <a:srgbClr val="00539E"/>
    <a:srgbClr val="07348F"/>
    <a:srgbClr val="A9A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79172" autoAdjust="0"/>
  </p:normalViewPr>
  <p:slideViewPr>
    <p:cSldViewPr snapToGrid="0" snapToObjects="1">
      <p:cViewPr varScale="1">
        <p:scale>
          <a:sx n="54" d="100"/>
          <a:sy n="54" d="100"/>
        </p:scale>
        <p:origin x="158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465850-AD4B-3749-BDD1-157A4B1A1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79838-4AC9-B745-95EC-8D57F4D446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DE5BC-44B9-E647-9A71-EFB9D3FF410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F95F9-A2C8-104A-8FFB-6F4E134B7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15FED-28F4-2049-A405-E22FD8B80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ABBFB-FA43-B442-BBC0-BDFF64F3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D9A9-4852-6E4D-9114-6E8A257FA3FE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4183-C1A5-7C49-99CC-CF2D68B9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hardware offering from Axis.</a:t>
            </a:r>
          </a:p>
          <a:p>
            <a:r>
              <a:rPr lang="en-US" dirty="0"/>
              <a:t>  Controller</a:t>
            </a:r>
          </a:p>
          <a:p>
            <a:r>
              <a:rPr lang="en-US" dirty="0"/>
              <a:t>  Dock (1-8 bays)</a:t>
            </a:r>
          </a:p>
          <a:p>
            <a:r>
              <a:rPr lang="en-US" dirty="0"/>
              <a:t>  Wearable Cameras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55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82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31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42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98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5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04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9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06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3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TW1200 Body Worn Mini Bullet Sensor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0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0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8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5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6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should be deleted after importing to the BWC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0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341D7-69D8-3842-A50A-2E9B115A3F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2553"/>
            <a:ext cx="12192000" cy="224168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89CFEB1E-0D9F-A74E-9220-A496A286919C}"/>
              </a:ext>
            </a:extLst>
          </p:cNvPr>
          <p:cNvSpPr/>
          <p:nvPr userDrawn="1"/>
        </p:nvSpPr>
        <p:spPr>
          <a:xfrm>
            <a:off x="-1" y="3424238"/>
            <a:ext cx="12192000" cy="1147761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0A2E5778-7109-5D4A-96AC-20DACAA785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1451" y="1716088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27039-C761-9E49-8B46-A849EE04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noFill/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504AC1-9C81-2246-965B-E72757B3B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1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64C21E-C506-4749-ACC3-E3F7D987C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433"/>
          <a:stretch/>
        </p:blipFill>
        <p:spPr>
          <a:xfrm>
            <a:off x="0" y="1180260"/>
            <a:ext cx="12192000" cy="345248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845BCB-1024-3F48-A541-C437189D9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26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6DF61-6C73-B74E-84A4-3B5828F6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" y="1175861"/>
            <a:ext cx="12181417" cy="25738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6477AA8-3324-1F42-8B9C-DF4138430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02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F433D-BCB1-364C-AD12-7203D661C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9"/>
          <a:stretch/>
        </p:blipFill>
        <p:spPr>
          <a:xfrm>
            <a:off x="-1" y="1178169"/>
            <a:ext cx="12192001" cy="341680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3F99FB5-7774-7242-906F-64B9F353A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24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0381A-8285-4044-8EAE-D26A978ED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" y="1176080"/>
            <a:ext cx="12187345" cy="276963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7828077-81DA-5048-83FB-8B4A7B08C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0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C90B-7F4F-414D-9437-4FCA3E68A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 b="-20956"/>
          <a:stretch/>
        </p:blipFill>
        <p:spPr>
          <a:xfrm>
            <a:off x="-2579" y="1179665"/>
            <a:ext cx="12196688" cy="28384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D9425AF-2B12-604C-B1AE-72E193C22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36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660EA9-5737-D747-AF85-423789FC4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907390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1FDC8-AA5D-D74A-87D8-0B1D4D684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429000"/>
            <a:ext cx="105156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28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orient="horz" pos="3672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450B2633-22FC-BB4E-9307-3EBE3FB67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0588" y="1"/>
            <a:ext cx="7741412" cy="560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</a:t>
            </a:r>
            <a:endParaRPr lang="en-GB" noProof="0" dirty="0"/>
          </a:p>
        </p:txBody>
      </p:sp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584A61D4-C223-F84D-B0B6-586DEFAFED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7"/>
            <a:ext cx="12192000" cy="122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0F4906-A87E-3D4F-A8CD-54161FB7C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dirty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dirty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 dirty="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 dirty="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DFAC21-9ED2-0448-B474-0F407158D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234E77-92F2-9945-A3B0-20E6C3155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1BF9F4-9A6A-C541-8021-CD485CFA5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pic>
        <p:nvPicPr>
          <p:cNvPr id="8" name="Picture 7" descr="cid:image001.jpg@01D57ABE.B30FCDF0">
            <a:extLst>
              <a:ext uri="{FF2B5EF4-FFF2-40B4-BE49-F238E27FC236}">
                <a16:creationId xmlns:a16="http://schemas.microsoft.com/office/drawing/2014/main" id="{14C79096-C8B5-5946-838B-C9A68FD52BFF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0" y="-13064"/>
            <a:ext cx="7756114" cy="56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97D18E7-9406-7D45-A50F-5CD4D7D8A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00AD3E-9768-AF44-8634-BA47B5EE8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3D829-55DF-4E42-8F98-408C7A806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ECC880-EEFB-964F-933B-8AAC7CF53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10E8C-241D-2B4D-AD86-0B2C1AC31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590" y="0"/>
            <a:ext cx="7747534" cy="5619776"/>
          </a:xfrm>
          <a:prstGeom prst="rect">
            <a:avLst/>
          </a:prstGeom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CA9626-F4F3-9D48-8E53-12A1CE223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C772900-5CC7-D34D-B3B4-6E451EE6A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C15766-EF01-814F-BE6E-F5DA6C4B2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C5E91-AE84-1343-98AF-BD0C898C19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6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0DDF19-C989-9148-B15F-8444D1694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827" y="13064"/>
            <a:ext cx="7763462" cy="5585254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4BBE6F25-0B28-6749-86D7-13A80B108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6953DD-A4CC-974E-9421-E6C4A6100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F6776D7-D9F2-E342-9143-D0DD73155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FE639-95ED-BE4C-B08E-5C34D2575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4BB78-3810-6645-9C18-B5B5037AD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7D58A-D49A-BC47-937B-FDFB6998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9"/>
          <a:stretch/>
        </p:blipFill>
        <p:spPr>
          <a:xfrm>
            <a:off x="4469205" y="0"/>
            <a:ext cx="7777659" cy="560228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8AC1F87-10E3-6040-AD35-2217D44BC1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B5CAE0-0288-0C41-8835-C2AEDD921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E50C11-38ED-3644-9A09-150985F81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1ED135-E795-5B41-833D-72FC01A84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3A565-59C3-D842-9024-66CA1C3C1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D7328-62C1-F642-9C3F-8C69F169E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47" y="0"/>
            <a:ext cx="7768281" cy="5602287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FA0254A-8435-854F-9710-D77D06CD2E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503061-7F79-D442-B3C9-77804AF22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C391A9-5E99-094C-A078-954668107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FDDC4F-223E-1A40-9FDF-57B1BB8A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79454B-CAF2-1742-B4BA-689FE9F14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945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633942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3944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EE1523-1465-B146-BD05-7A8670A4D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171E2-CFCD-6F4D-83E5-5236C1C41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623888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3888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680AF-4BD1-C54A-A6A8-5C039D95F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776E2-C542-8D4F-8909-A5BDAE58E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7135282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35950" y="1136015"/>
            <a:ext cx="3331636" cy="5165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447E-4E50-F344-8A36-ADD4AF6A50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24068"/>
            <a:ext cx="5232399" cy="522562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24068"/>
            <a:ext cx="5230284" cy="52256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E5AAB-9E6F-EB4B-8869-4B5319E1F4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4050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34050"/>
            <a:ext cx="5230284" cy="225443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678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000C9-C315-6D4B-BCBE-2D15EC35BD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5536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35538"/>
            <a:ext cx="5232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D5F81-FBA5-074C-840F-65D312F56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33602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33604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35950" y="1133604"/>
            <a:ext cx="3331636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F1479-B54D-0E42-889E-13321125B8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59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8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2163" cy="515830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DDEAA-35A2-8346-91D3-FFBFE89430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7"/>
            <a:ext cx="3327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235950" y="3684233"/>
            <a:ext cx="3331636" cy="267846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55543-4496-AF42-A4A7-D833A4138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888" y="1134050"/>
            <a:ext cx="10943694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</a:lstStyle>
          <a:p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51248-DBA6-6A45-B9DB-4AB87BD02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5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F2BE-ADC0-F046-8E36-08EDE54A9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1529" y="6505136"/>
            <a:ext cx="6445251" cy="174977"/>
          </a:xfrm>
        </p:spPr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/Quote"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0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4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2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1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 dirty="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33F3CF-141C-AB4A-BF6B-BF17539041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502617" y="410363"/>
            <a:ext cx="1064963" cy="349262"/>
          </a:xfrm>
          <a:prstGeom prst="rect">
            <a:avLst/>
          </a:prstGeom>
        </p:spPr>
      </p:pic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3696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pos="3984" userDrawn="1">
          <p15:clr>
            <a:srgbClr val="F26B43"/>
          </p15:clr>
        </p15:guide>
        <p15:guide id="8" orient="horz" pos="3600" userDrawn="1">
          <p15:clr>
            <a:srgbClr val="F26B43"/>
          </p15:clr>
        </p15:guide>
        <p15:guide id="9" orient="horz" pos="4200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2112" userDrawn="1">
          <p15:clr>
            <a:srgbClr val="F26B43"/>
          </p15:clr>
        </p15:guide>
        <p15:guide id="12" pos="1958" userDrawn="1">
          <p15:clr>
            <a:srgbClr val="F26B43"/>
          </p15:clr>
        </p15:guide>
        <p15:guide id="13" pos="2256" userDrawn="1">
          <p15:clr>
            <a:srgbClr val="F26B43"/>
          </p15:clr>
        </p15:guide>
        <p15:guide id="14" pos="5448" userDrawn="1">
          <p15:clr>
            <a:srgbClr val="F26B43"/>
          </p15:clr>
        </p15:guide>
        <p15:guide id="15" pos="57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0A3209C-8084-1F4B-AC90-168CB6F72799}"/>
              </a:ext>
            </a:extLst>
          </p:cNvPr>
          <p:cNvSpPr/>
          <p:nvPr userDrawn="1"/>
        </p:nvSpPr>
        <p:spPr>
          <a:xfrm>
            <a:off x="0" y="1172506"/>
            <a:ext cx="12192000" cy="227214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2C872-9AE1-A948-AFED-D40AB4C4B0CD}"/>
              </a:ext>
            </a:extLst>
          </p:cNvPr>
          <p:cNvSpPr/>
          <p:nvPr userDrawn="1"/>
        </p:nvSpPr>
        <p:spPr>
          <a:xfrm>
            <a:off x="-1" y="1191757"/>
            <a:ext cx="12191997" cy="2242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28228-254A-CC44-B804-32A0B760AF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3888" y="358904"/>
            <a:ext cx="1450851" cy="475816"/>
          </a:xfrm>
          <a:prstGeom prst="rect">
            <a:avLst/>
          </a:prstGeom>
        </p:spPr>
      </p:pic>
      <p:grpSp>
        <p:nvGrpSpPr>
          <p:cNvPr id="14" name="Group 39">
            <a:extLst>
              <a:ext uri="{FF2B5EF4-FFF2-40B4-BE49-F238E27FC236}">
                <a16:creationId xmlns:a16="http://schemas.microsoft.com/office/drawing/2014/main" id="{87FB3FCF-2D16-E34A-8171-CF529A4825B8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10886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017888-AA7F-D044-8D54-A0BBEB3F472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>
              <a:extLst>
                <a:ext uri="{FF2B5EF4-FFF2-40B4-BE49-F238E27FC236}">
                  <a16:creationId xmlns:a16="http://schemas.microsoft.com/office/drawing/2014/main" id="{469CB5D6-68CA-2240-B145-27B124012DE0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B064D5-692E-2C46-A146-F6FB6C39317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F19A85-9846-A24D-8615-3831721D156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E2C036E-2338-A247-96F5-BD90881B97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15FAB7-3D6C-C84B-A112-5DAD9B082541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>
              <a:extLst>
                <a:ext uri="{FF2B5EF4-FFF2-40B4-BE49-F238E27FC236}">
                  <a16:creationId xmlns:a16="http://schemas.microsoft.com/office/drawing/2014/main" id="{2D6E6E9A-E77B-2B44-A92E-5B3FB9DE3D35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9C60FA-CBE1-0D4F-A4C9-8A2C7A69CAD5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8579F1-3659-3B44-B962-FBF29877F9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A5FE861-575B-4A40-ADD4-3ABAF0944EB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D74A962-57D2-2145-9978-368B96B17440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DD9372-3613-EC43-B192-0DBEFDC3C8C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F24D522-43AD-6C40-8695-268C2DA6101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73459D46-83C6-9546-A017-C7832743A862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15115D86-97C9-C848-A3C7-2D2522AF1F1B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8F3AA9DD-BF7A-9545-A6FC-7E2CB157E91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>
              <a:extLst>
                <a:ext uri="{FF2B5EF4-FFF2-40B4-BE49-F238E27FC236}">
                  <a16:creationId xmlns:a16="http://schemas.microsoft.com/office/drawing/2014/main" id="{94B8533D-95C5-6E46-B58D-151134CA41E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6F3B9FF5-F934-604A-A418-73391BE8AC7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B42157E6-1FE2-B343-AE4C-7FEDA13FB0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9C5A66B5-3071-084F-A92A-27834A05AC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B1B7FC-34BF-EC4F-95E3-3C2790E77D11}"/>
              </a:ext>
            </a:extLst>
          </p:cNvPr>
          <p:cNvGrpSpPr/>
          <p:nvPr userDrawn="1"/>
        </p:nvGrpSpPr>
        <p:grpSpPr bwMode="white">
          <a:xfrm>
            <a:off x="0" y="-288250"/>
            <a:ext cx="12192000" cy="233362"/>
            <a:chOff x="3" y="-325436"/>
            <a:chExt cx="9144000" cy="2333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F1AB7C-B261-F244-B8BB-64750E6034B4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9F2B40-CCBE-EA46-9DB0-D839A079F5EE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6C7F8A-F487-BF4B-83AA-FFB976019621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C2377F-688F-C74A-AE98-E5ED3276CA45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B54A08-30FB-3A43-95EF-563101D6131A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Picture Placeholder 30">
            <a:extLst>
              <a:ext uri="{FF2B5EF4-FFF2-40B4-BE49-F238E27FC236}">
                <a16:creationId xmlns:a16="http://schemas.microsoft.com/office/drawing/2014/main" id="{BA11E4B1-0BB3-804D-9C89-F7D7B5F04FC9}"/>
              </a:ext>
            </a:extLst>
          </p:cNvPr>
          <p:cNvSpPr txBox="1">
            <a:spLocks/>
          </p:cNvSpPr>
          <p:nvPr userDrawn="1"/>
        </p:nvSpPr>
        <p:spPr>
          <a:xfrm>
            <a:off x="0" y="1191757"/>
            <a:ext cx="12192000" cy="223724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C113FB-2DA4-C84C-AD3A-AF78E62ABF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84808A-8C63-0B4D-AECF-95D9254BFB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6" orient="horz" pos="748" userDrawn="1">
          <p15:clr>
            <a:srgbClr val="F26B43"/>
          </p15:clr>
        </p15:guide>
        <p15:guide id="7" orient="horz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B830B8-DCC5-974A-9ECD-D5F6319CB32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3888" y="372392"/>
            <a:ext cx="1435100" cy="470651"/>
          </a:xfrm>
          <a:prstGeom prst="rect">
            <a:avLst/>
          </a:prstGeom>
        </p:spPr>
      </p:pic>
      <p:grpSp>
        <p:nvGrpSpPr>
          <p:cNvPr id="20" name="Group 39">
            <a:extLst>
              <a:ext uri="{FF2B5EF4-FFF2-40B4-BE49-F238E27FC236}">
                <a16:creationId xmlns:a16="http://schemas.microsoft.com/office/drawing/2014/main" id="{7C2ADEF3-AED5-F24A-9080-220BB5146C3C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49A7B-C96A-8D4A-AF9C-2A141D61D00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2" name="Group 41">
              <a:extLst>
                <a:ext uri="{FF2B5EF4-FFF2-40B4-BE49-F238E27FC236}">
                  <a16:creationId xmlns:a16="http://schemas.microsoft.com/office/drawing/2014/main" id="{F9752B48-8927-FB49-81E3-30492E50FB27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878FC5B-0C30-FC43-8378-B8FADD754D1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60BB8CA-B191-124A-A08C-9AF390B132C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2AD95-D209-554C-A42F-90B3CA723B7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AD2132A-275D-D248-971D-38EE586DFD4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62CEC358-0D27-7F40-A6BC-94A3903187D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7254B9-F5FB-2549-ADF8-D3280D056AF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8A8C19A-1AC6-E842-84CE-27E3B8673822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7A4AC0-745B-7548-B497-D3A32E4BB8B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D394953-88CB-704C-8291-F84ADC1FBB3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6D7BF1-8398-C345-96FF-E407EEA7BC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299532D-3AA5-2C4A-84EC-D42B2E74261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17E5DB21-7561-ED41-9B8A-D587DFC3CB6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22B6350F-5698-FD44-BFBB-018211FDDED4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B4FEB228-0A7E-5B40-B493-3FB581A9F7F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2E03B67E-9FA6-5C4F-BB72-9CED11F5F76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101F948F-C9F4-FA49-AB76-EA3F3E6790F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4E8CD14B-7EA1-C34B-A48D-3D739F907F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0E3BA14E-2FA6-994C-965D-2DF0DB4FBF6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5569FB-C6D4-8049-ABC5-8A42F5A13528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246150-D61A-9C40-80ED-53D583097E2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8C8548-1891-E646-A224-E97E87751F24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09E785-8CC9-A440-A36E-1F1D8A31DF68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5D9DE4-3CF3-2F42-8D92-D3CBB35A6831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130B96-CFDB-7E48-B917-ADECCBB57506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9667B6-C95B-B14A-952C-DCF8ACBEF1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C8771-0808-6246-AE4A-BE7F961721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2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280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21DE1524-06C8-E646-B806-14C14A6305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202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43578"/>
            <a:ext cx="12192000" cy="128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text</a:t>
            </a:r>
            <a:endParaRPr lang="en-GB" dirty="0"/>
          </a:p>
        </p:txBody>
      </p:sp>
      <p:grpSp>
        <p:nvGrpSpPr>
          <p:cNvPr id="17" name="Group 39">
            <a:extLst>
              <a:ext uri="{FF2B5EF4-FFF2-40B4-BE49-F238E27FC236}">
                <a16:creationId xmlns:a16="http://schemas.microsoft.com/office/drawing/2014/main" id="{A5E6C0D1-8C4B-D043-9665-234CC41F77A2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0D4871-C1FF-F647-8C8D-342DAE8843F0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7AA35FF5-FFE8-8548-A015-4C5E8383335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2841DBC-3A0D-D446-99CE-EFCB3D1991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CB0D0-2558-4D44-A7BE-BD0C94B8858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8181068-7F25-334D-84A8-F56D383D5853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AFBF627-C5C3-6C40-A416-88EE080B804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A7707EA-A9FF-2449-857C-E086E6FF98C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671848-3CC3-D74F-AD9E-E7CDE1199ED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D16AD9-EB1D-A142-B734-5D723A03562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EF4D8C0-2EE4-3846-B2A3-7172F4A71B0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FCF30CE-04CE-E948-B362-028D84883704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E9B2B7-CCE4-D345-9A50-32EAD6C967C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56524B-2EB5-314A-86A4-61C854A87B2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F19222D6-99F2-EF43-B0D6-6F27C240B63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743ED49F-BE8C-2944-8F1B-38E98770CBA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D0BD60C9-B614-9948-A59A-C32DD7FF3401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020B903-F38C-094F-9D78-7A4997D65AD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067BDEB9-E932-F145-8A18-42F2CC04DD5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644ADCA4-5396-BF41-87FA-A72615D8488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D5A8BF71-0951-7540-B3D2-EFBF5F0E057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8DCB48-1F7A-8B4E-A9A3-757B2E0028D2}"/>
              </a:ext>
            </a:extLst>
          </p:cNvPr>
          <p:cNvGrpSpPr/>
          <p:nvPr userDrawn="1"/>
        </p:nvGrpSpPr>
        <p:grpSpPr bwMode="white">
          <a:xfrm>
            <a:off x="0" y="-294278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57EB89-40EB-F441-B2E7-4A7CA90C293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47B443-ED60-104F-A727-CE6E83842173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6F9F09-EC4D-9049-99EB-5238DEA4D71E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087D8A-571F-254D-B3AD-75F0EDEC408C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D709E3-1323-F047-928B-405EDE01DA4B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4AC7E08-2DA8-D746-8D09-F5FEF9B28D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358904"/>
            <a:ext cx="1450851" cy="475816"/>
          </a:xfrm>
          <a:prstGeom prst="rect">
            <a:avLst/>
          </a:prstGeom>
        </p:spPr>
      </p:pic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3D56FD2E-752F-4F40-8015-57AB1624C213}"/>
              </a:ext>
            </a:extLst>
          </p:cNvPr>
          <p:cNvSpPr txBox="1">
            <a:spLocks/>
          </p:cNvSpPr>
          <p:nvPr userDrawn="1"/>
        </p:nvSpPr>
        <p:spPr>
          <a:xfrm>
            <a:off x="623888" y="3487738"/>
            <a:ext cx="7104062" cy="2102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sz="1600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D806EB3-607C-4641-89B5-9CA36B9B67E4}"/>
              </a:ext>
            </a:extLst>
          </p:cNvPr>
          <p:cNvSpPr txBox="1">
            <a:spLocks/>
          </p:cNvSpPr>
          <p:nvPr userDrawn="1"/>
        </p:nvSpPr>
        <p:spPr>
          <a:xfrm>
            <a:off x="623888" y="1193624"/>
            <a:ext cx="10515600" cy="2039329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7AFAA7-905A-E647-813F-3D119AECB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EEE5C9-447F-B94C-B978-B08783D21E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814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14838-8E81-3D4A-B2E2-C39DB34EF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868" y="6505136"/>
            <a:ext cx="6445251" cy="17497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 dirty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948" y="1127369"/>
            <a:ext cx="10943165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Rectangle 13"/>
          <p:cNvSpPr/>
          <p:nvPr userDrawn="1"/>
        </p:nvSpPr>
        <p:spPr bwMode="white">
          <a:xfrm rot="5400000">
            <a:off x="5979323" y="-6304754"/>
            <a:ext cx="233361" cy="121920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 bwMode="white">
          <a:xfrm rot="16200000" flipH="1">
            <a:off x="50773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white">
          <a:xfrm rot="16200000" flipH="1">
            <a:off x="11450903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white">
          <a:xfrm rot="16200000" flipH="1">
            <a:off x="574542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white">
          <a:xfrm rot="16200000" flipH="1">
            <a:off x="622167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cxnSp>
        <p:nvCxnSpPr>
          <p:cNvPr id="40" name="Straight Connector 39"/>
          <p:cNvCxnSpPr/>
          <p:nvPr userDrawn="1"/>
        </p:nvCxnSpPr>
        <p:spPr bwMode="white">
          <a:xfrm rot="16200000" flipH="1">
            <a:off x="597931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white">
          <a:xfrm rot="16200000" flipH="1">
            <a:off x="407449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white">
          <a:xfrm rot="16200000" flipH="1">
            <a:off x="787938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white">
          <a:xfrm rot="16200000" flipH="1">
            <a:off x="3836394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white">
          <a:xfrm rot="16200000" flipH="1">
            <a:off x="431740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 bwMode="white">
          <a:xfrm rot="16200000" flipH="1">
            <a:off x="764407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 bwMode="white">
          <a:xfrm rot="16200000" flipH="1">
            <a:off x="812032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>
            <a:extLst>
              <a:ext uri="{FF2B5EF4-FFF2-40B4-BE49-F238E27FC236}">
                <a16:creationId xmlns:a16="http://schemas.microsoft.com/office/drawing/2014/main" id="{04B44E58-7ACA-104D-BC24-17F12E32AC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pos="2112" userDrawn="1">
          <p15:clr>
            <a:srgbClr val="F26B43"/>
          </p15:clr>
        </p15:guide>
        <p15:guide id="10" pos="1968" userDrawn="1">
          <p15:clr>
            <a:srgbClr val="F26B43"/>
          </p15:clr>
        </p15:guide>
        <p15:guide id="11" pos="2256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3" pos="5712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4008">
          <p15:clr>
            <a:srgbClr val="F26B43"/>
          </p15:clr>
        </p15:guide>
        <p15:guide id="16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xis.com/products/online-manual/5870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dn.exacq.com/auto/manspec/files/c4026407-f354-50a4-e560-cb10bbf9928c.pdf?response-content-disposition=attachment;filename=%22AXIS%20-%20Integration%20Guide.pdf%22&amp;rand=0.6443211692967252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4ACFE61-D886-4A33-AABB-AEA8ADC9A9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1182553"/>
            <a:ext cx="12192000" cy="22416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B42086-0526-406A-BDB5-B3D353F1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B2C30-422D-4A8E-A10D-11969782E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4"/>
            <a:ext cx="6739007" cy="1290467"/>
          </a:xfrm>
        </p:spPr>
        <p:txBody>
          <a:bodyPr/>
          <a:lstStyle/>
          <a:p>
            <a:r>
              <a:rPr lang="en-US" sz="2000" dirty="0"/>
              <a:t>Axis Body Worn</a:t>
            </a:r>
          </a:p>
          <a:p>
            <a:endParaRPr lang="en-US" dirty="0"/>
          </a:p>
          <a:p>
            <a:r>
              <a:rPr lang="en-US" dirty="0"/>
              <a:t>Isaac Penrod &amp; Brian Clark</a:t>
            </a:r>
          </a:p>
          <a:p>
            <a:r>
              <a:rPr lang="en-US" dirty="0"/>
              <a:t>2021-04</a:t>
            </a:r>
          </a:p>
        </p:txBody>
      </p:sp>
    </p:spTree>
    <p:extLst>
      <p:ext uri="{BB962C8B-B14F-4D97-AF65-F5344CB8AC3E}">
        <p14:creationId xmlns:p14="http://schemas.microsoft.com/office/powerpoint/2010/main" val="2138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 err="1"/>
              <a:t>BodyWornConfig.json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EA017-A977-43DC-8402-8D09E5A26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831267"/>
            <a:ext cx="10896601" cy="319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Debug Logs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EA977-1E01-4825-AE7E-FB53FDF1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539187"/>
            <a:ext cx="10933957" cy="23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Debug Logs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Heartbeat communication once per minute.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EA977-1E01-4825-AE7E-FB53FDF1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539187"/>
            <a:ext cx="10933957" cy="2374381"/>
          </a:xfrm>
          <a:prstGeom prst="rect">
            <a:avLst/>
          </a:prstGeom>
          <a:solidFill>
            <a:srgbClr val="FFFF00">
              <a:alpha val="36000"/>
            </a:srgb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BF546F-6F5C-487D-AFCE-E974324DE826}"/>
              </a:ext>
            </a:extLst>
          </p:cNvPr>
          <p:cNvSpPr/>
          <p:nvPr/>
        </p:nvSpPr>
        <p:spPr>
          <a:xfrm>
            <a:off x="624418" y="1539187"/>
            <a:ext cx="8451343" cy="52162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D9E6F-0A9E-4C8C-8D21-251F6FC4671B}"/>
              </a:ext>
            </a:extLst>
          </p:cNvPr>
          <p:cNvSpPr/>
          <p:nvPr/>
        </p:nvSpPr>
        <p:spPr>
          <a:xfrm>
            <a:off x="647699" y="3548418"/>
            <a:ext cx="8428062" cy="3651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Debug Logs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Unix Epoch time the transfer began.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EA977-1E01-4825-AE7E-FB53FDF1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539187"/>
            <a:ext cx="10933957" cy="2374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99FF8-342B-427B-9DAF-B88D869E8CE8}"/>
              </a:ext>
            </a:extLst>
          </p:cNvPr>
          <p:cNvSpPr/>
          <p:nvPr/>
        </p:nvSpPr>
        <p:spPr>
          <a:xfrm>
            <a:off x="10809027" y="2060812"/>
            <a:ext cx="735273" cy="13647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7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Debug Logs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GUID assigned to the transaction.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EA977-1E01-4825-AE7E-FB53FDF1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539187"/>
            <a:ext cx="10933957" cy="2374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033851-E207-46F4-A28A-B86BC4C1AF34}"/>
              </a:ext>
            </a:extLst>
          </p:cNvPr>
          <p:cNvSpPr/>
          <p:nvPr/>
        </p:nvSpPr>
        <p:spPr>
          <a:xfrm>
            <a:off x="8625385" y="2197290"/>
            <a:ext cx="2470245" cy="28660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6C35B1-659D-4128-8539-385E5ABA72DB}"/>
              </a:ext>
            </a:extLst>
          </p:cNvPr>
          <p:cNvSpPr/>
          <p:nvPr/>
        </p:nvSpPr>
        <p:spPr>
          <a:xfrm>
            <a:off x="8625385" y="2743200"/>
            <a:ext cx="2470245" cy="13647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56D07-C554-4F53-99FC-0856C0257CB0}"/>
              </a:ext>
            </a:extLst>
          </p:cNvPr>
          <p:cNvSpPr/>
          <p:nvPr/>
        </p:nvSpPr>
        <p:spPr>
          <a:xfrm>
            <a:off x="8625385" y="3124515"/>
            <a:ext cx="2470245" cy="13647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536B42-D47D-4713-9F1A-F3E9E3F49949}"/>
              </a:ext>
            </a:extLst>
          </p:cNvPr>
          <p:cNvSpPr/>
          <p:nvPr/>
        </p:nvSpPr>
        <p:spPr>
          <a:xfrm>
            <a:off x="8625385" y="3377903"/>
            <a:ext cx="2470245" cy="13647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Debug Logs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Status ‘1’ = Received Request -&gt; BWM is asking us if it can accept the video.​</a:t>
            </a:r>
          </a:p>
          <a:p>
            <a:pPr lvl="1"/>
            <a:r>
              <a:rPr lang="en-US" dirty="0"/>
              <a:t>Status ‘2’= Storage Allocated -&gt; The plugin requested and received disk space from </a:t>
            </a:r>
            <a:r>
              <a:rPr lang="en-US" dirty="0" err="1"/>
              <a:t>psfpi</a:t>
            </a:r>
            <a:r>
              <a:rPr lang="en-US" dirty="0"/>
              <a:t>​.</a:t>
            </a:r>
          </a:p>
          <a:p>
            <a:pPr lvl="1"/>
            <a:r>
              <a:rPr lang="en-US" dirty="0"/>
              <a:t>Status ‘3’ = Clip Received -&gt; We received the clip in an </a:t>
            </a:r>
            <a:r>
              <a:rPr lang="en-US" dirty="0" err="1"/>
              <a:t>mkv</a:t>
            </a:r>
            <a:r>
              <a:rPr lang="en-US" dirty="0"/>
              <a:t> file with video and audio​.</a:t>
            </a:r>
          </a:p>
          <a:p>
            <a:pPr lvl="1"/>
            <a:r>
              <a:rPr lang="en-US" dirty="0"/>
              <a:t>Status ‘4’ = </a:t>
            </a:r>
            <a:r>
              <a:rPr lang="en-US" dirty="0" err="1"/>
              <a:t>Recontainerized</a:t>
            </a:r>
            <a:r>
              <a:rPr lang="en-US" dirty="0"/>
              <a:t> -&gt; Convert from MKV to PS file​.</a:t>
            </a:r>
            <a:br>
              <a:rPr lang="en-US" dirty="0"/>
            </a:br>
            <a:r>
              <a:rPr lang="en-US" sz="600" dirty="0"/>
              <a:t> </a:t>
            </a:r>
            <a:br>
              <a:rPr lang="en-US" dirty="0"/>
            </a:br>
            <a:r>
              <a:rPr lang="en-US" dirty="0"/>
              <a:t>	(state may go from 3 to 4 to 3 to 4, etc. as large files are sent in sequence)</a:t>
            </a:r>
          </a:p>
          <a:p>
            <a:pPr lvl="1"/>
            <a:r>
              <a:rPr lang="en-US" dirty="0"/>
              <a:t>Status ‘5’ = Transfer Complete -&gt; Ends this particular request from BWM.</a:t>
            </a:r>
          </a:p>
          <a:p>
            <a:pPr lvl="1"/>
            <a:r>
              <a:rPr lang="en-US" dirty="0"/>
              <a:t>Status ‘6’ = Transfer Failed -&gt; BWM will retry after a delay.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EA977-1E01-4825-AE7E-FB53FDF1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539187"/>
            <a:ext cx="10933957" cy="2374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D382C5-771E-4BA0-8688-0116EFCC2A05}"/>
              </a:ext>
            </a:extLst>
          </p:cNvPr>
          <p:cNvSpPr/>
          <p:nvPr/>
        </p:nvSpPr>
        <p:spPr>
          <a:xfrm>
            <a:off x="6433851" y="2203373"/>
            <a:ext cx="638978" cy="27542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4780A-DD84-4F01-8144-4D1E51038BD8}"/>
              </a:ext>
            </a:extLst>
          </p:cNvPr>
          <p:cNvSpPr/>
          <p:nvPr/>
        </p:nvSpPr>
        <p:spPr>
          <a:xfrm>
            <a:off x="6396495" y="2732182"/>
            <a:ext cx="676334" cy="13468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FD8DC9-1A16-44AC-94DD-26F6B1528F43}"/>
              </a:ext>
            </a:extLst>
          </p:cNvPr>
          <p:cNvSpPr/>
          <p:nvPr/>
        </p:nvSpPr>
        <p:spPr>
          <a:xfrm>
            <a:off x="6433851" y="3117773"/>
            <a:ext cx="638978" cy="13468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65AF0E-7BF5-4CC9-A453-2432CEEE8FAF}"/>
              </a:ext>
            </a:extLst>
          </p:cNvPr>
          <p:cNvSpPr/>
          <p:nvPr/>
        </p:nvSpPr>
        <p:spPr>
          <a:xfrm>
            <a:off x="6433851" y="3376131"/>
            <a:ext cx="638978" cy="12723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Debug Logs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“</a:t>
            </a:r>
            <a:r>
              <a:rPr lang="en-US" dirty="0" err="1"/>
              <a:t>Recontainerisation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Video is sent in an MKV container.  We extract the frames and store in our usual PS container.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EA977-1E01-4825-AE7E-FB53FDF1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539187"/>
            <a:ext cx="10933957" cy="2374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DB0AC2-3A10-4DBD-9558-A4C4E76835F1}"/>
              </a:ext>
            </a:extLst>
          </p:cNvPr>
          <p:cNvSpPr/>
          <p:nvPr/>
        </p:nvSpPr>
        <p:spPr>
          <a:xfrm>
            <a:off x="5949108" y="2974554"/>
            <a:ext cx="1222873" cy="15423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axixbwpi.xml Config File - 1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9D2F7-4B55-4ADC-B5EB-C141446E864D}"/>
              </a:ext>
            </a:extLst>
          </p:cNvPr>
          <p:cNvSpPr txBox="1"/>
          <p:nvPr/>
        </p:nvSpPr>
        <p:spPr>
          <a:xfrm>
            <a:off x="624418" y="1508078"/>
            <a:ext cx="1091988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&lt;Devices ID="5701632" Description="AXIS Body Worn Manager"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ListenIP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="172.19.238.12"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ListenPort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="8020" Username="Axis1"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MaxDevices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&lt;Device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IgnoreHierarchy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ipAddress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="172.19.234.84" Enabled="1" Number="1"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LicenseCount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&lt;Video Inputs="1"&gt;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&lt;Input Number="0" Name="Frodo Baggins"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="dea27362-960e-468d-975c-aaea07737c0b"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SearchOnly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&lt;/Video&gt;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&lt;Audio Inputs="1"&gt;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&lt;Input Number="0" Name="Frodo Baggins"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="dea27362-960e-468d-975c-aaea07737c0b"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SearchOnly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&lt;/Audio&gt;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&lt;Context Number="1"&gt;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&lt;Video Inputs="1"&gt;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&lt;Input Number="0" Name="Bilbo Baggins"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="75241c6d-2690-45d7-9b28-dd04ae34a35e"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SearchOnly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&lt;/Video&gt;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&lt;Audio Inputs="1"&gt;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&lt;Input Number="0" Name="Bilbo Baggins"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="75241c6d-2690-45d7-9b28-dd04ae34a35e"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SearchOnly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&lt;/Audio&gt;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&lt;Codec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MinStandard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="5"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MaxStandard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="5"&gt;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&lt;Framerate Min="30" Max="30"/&gt;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&lt;Resolution Name="1920x1080" Width="1920" Height="1080"/&gt;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&lt;Encoder Number="0" Running="0"&gt;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&lt;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AudioChannel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Number="0" Enabled="1" Standard="4"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SampleRate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="8000"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BufSizeSamples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="640"/&gt;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&lt;Channel Number="0" Enabled="1" Standard="5" Width="1920" Height="1080" Framerate="30"/&gt;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&lt;/Encoder&gt;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&lt;/Codec&gt;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&lt;/Context&gt;</a:t>
            </a:r>
          </a:p>
        </p:txBody>
      </p:sp>
    </p:spTree>
    <p:extLst>
      <p:ext uri="{BB962C8B-B14F-4D97-AF65-F5344CB8AC3E}">
        <p14:creationId xmlns:p14="http://schemas.microsoft.com/office/powerpoint/2010/main" val="2970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axixbwpi.xml Config File - 2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9D2F7-4B55-4ADC-B5EB-C141446E864D}"/>
              </a:ext>
            </a:extLst>
          </p:cNvPr>
          <p:cNvSpPr txBox="1"/>
          <p:nvPr/>
        </p:nvSpPr>
        <p:spPr>
          <a:xfrm>
            <a:off x="624418" y="1508078"/>
            <a:ext cx="10919882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&lt;Context Number="2"&gt;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&lt;Video Inputs="1"&gt;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&lt;Input Number="0" Name="Samwise Gamgee"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="3431041d-1e1b-48fa-b6c3-55afb00e1e3d"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SearchOnly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&lt;/Video&gt;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&lt;Audio Inputs="1"&gt;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&lt;Input Number="0" Name="Samwise Gamgee"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="3431041d-1e1b-48fa-b6c3-55afb00e1e3d"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SearchOnly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="1"/&gt;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&lt;/Audio&gt;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&lt;Codec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MinStandard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="5"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MaxStandard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="5"&gt;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&lt;Framerate Min="30" Max="30"/&gt;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&lt;Resolution Name="1920x1080" Width="1920" Height="1080"/&gt;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&lt;Encoder Number="0" Running="0"&gt;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&lt;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AudioChannel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Number="0" Enabled="1" Standard="4"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SampleRate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="8000"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BufSizeSamples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="640"/&gt;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&lt;Channel Number="0" Enabled="1" Standard="5" Width="1920" Height="1080" Framerate="30"/&gt;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&lt;/Encoder&gt;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&lt;/Codec&gt;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&lt;/Context&gt;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&lt;Codec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MinStandard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="5"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MaxStandard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="5"&gt;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&lt;Framerate Min="30" Max="30"/&gt;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&lt;Resolution Name="1920x1080" Width="1920" Height="1080"/&gt;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&lt;Encoder Number="0" Running="0"&gt;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AudioChannel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Number="0" Enabled="1" Standard="4"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SampleRate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="8000"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BufSizeSamples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="640"/&gt;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&lt;Channel Number="0" Enabled="1" Standard="5" Width="1920" Height="1080" Framerate="30"/&gt;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&lt;/Encoder&gt;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&lt;/Codec&gt;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    &lt;/Device&gt;</a:t>
            </a: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Axis – Download System Report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9D2F7-4B55-4ADC-B5EB-C141446E864D}"/>
              </a:ext>
            </a:extLst>
          </p:cNvPr>
          <p:cNvSpPr txBox="1"/>
          <p:nvPr/>
        </p:nvSpPr>
        <p:spPr>
          <a:xfrm>
            <a:off x="624418" y="1508078"/>
            <a:ext cx="109198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ystem_Report">
            <a:hlinkClick r:id="" action="ppaction://media"/>
            <a:extLst>
              <a:ext uri="{FF2B5EF4-FFF2-40B4-BE49-F238E27FC236}">
                <a16:creationId xmlns:a16="http://schemas.microsoft.com/office/drawing/2014/main" id="{F6578216-F599-452D-AE6E-1BC2D5DFD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433" y="1490335"/>
            <a:ext cx="8668086" cy="4831392"/>
          </a:xfrm>
          <a:prstGeom prst="rect">
            <a:avLst/>
          </a:prstGeom>
        </p:spPr>
      </p:pic>
      <p:pic>
        <p:nvPicPr>
          <p:cNvPr id="6" name="bws_system_report">
            <a:hlinkClick r:id="" action="ppaction://media"/>
            <a:extLst>
              <a:ext uri="{FF2B5EF4-FFF2-40B4-BE49-F238E27FC236}">
                <a16:creationId xmlns:a16="http://schemas.microsoft.com/office/drawing/2014/main" id="{F2D7F07A-2307-457F-AC96-C185D452A3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8548" y="1716432"/>
            <a:ext cx="40544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19C70-392F-45A4-BB09-BE42151C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54" y="2924175"/>
            <a:ext cx="6156692" cy="288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D136A-9205-459F-A4F2-B94F2AF4B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546" y="3382790"/>
            <a:ext cx="2933700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4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D04F-3040-47DF-B128-CDCB75C7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9558E-81E1-4425-BE63-A97F6119D9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8AEFF-6627-4C3A-A766-EBC4C1D47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/>
            <a:r>
              <a:rPr lang="en-US" dirty="0">
                <a:hlinkClick r:id="rId3"/>
              </a:rPr>
              <a:t>https://www.axis.com/products/online-manual/58704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https://cdn.exacq.com/auto/manspec/files/c4026407-f354-50a4-e560-cb10bbf9928c.pdf?response-content-disposition=attachment;filename=%22AXIS%20-%20Integration%20Guide.pdf%22&amp;rand=0.6443211692967252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E56E-0A9D-4570-8D59-B4FDE78C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8DCE6-BC7C-49A7-ACAA-07EF1A4E8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pic>
        <p:nvPicPr>
          <p:cNvPr id="6" name="Picture 5" descr="A close up of a blackboard&#10;&#10;Description automatically generated">
            <a:extLst>
              <a:ext uri="{FF2B5EF4-FFF2-40B4-BE49-F238E27FC236}">
                <a16:creationId xmlns:a16="http://schemas.microsoft.com/office/drawing/2014/main" id="{688BC79F-EDF2-402C-A393-69572129B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36" y="819480"/>
            <a:ext cx="9137198" cy="4914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86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59CE7-FF0A-4213-A77A-F3294345A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63" y="1199559"/>
            <a:ext cx="9242995" cy="4717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B6A45-DF4B-4CBE-9717-0AB571A7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213" y="2217316"/>
            <a:ext cx="1333616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Axis MSRP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0A1A1-883A-49EF-AA60-F72E7842F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1686727"/>
            <a:ext cx="6962775" cy="45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2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Integration – Start-to-finish</a:t>
            </a:r>
            <a:br>
              <a:rPr lang="en-US" dirty="0"/>
            </a:br>
            <a:endParaRPr lang="en-US" dirty="0"/>
          </a:p>
        </p:txBody>
      </p:sp>
      <p:pic>
        <p:nvPicPr>
          <p:cNvPr id="6" name="Raw Connection - Start-to-finish">
            <a:hlinkClick r:id="" action="ppaction://media"/>
            <a:extLst>
              <a:ext uri="{FF2B5EF4-FFF2-40B4-BE49-F238E27FC236}">
                <a16:creationId xmlns:a16="http://schemas.microsoft.com/office/drawing/2014/main" id="{A3FA1CCE-D0F0-4AA4-B228-2358C09B9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" r="4649"/>
          <a:stretch/>
        </p:blipFill>
        <p:spPr>
          <a:xfrm>
            <a:off x="1607537" y="1416747"/>
            <a:ext cx="8577072" cy="505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Requires exacqVision 21.03 or higher and Pro/Enterprise licensing.</a:t>
            </a:r>
          </a:p>
          <a:p>
            <a:r>
              <a:rPr lang="en-US" dirty="0"/>
              <a:t>Current IP license must have enough available IP channels to support all BW Cameras</a:t>
            </a:r>
          </a:p>
          <a:p>
            <a:r>
              <a:rPr lang="en-US" dirty="0"/>
              <a:t>“Content Destination” – The exacqVision plugin is termed the CD or Content Destination in Axis’ documentation.</a:t>
            </a:r>
          </a:p>
          <a:p>
            <a:r>
              <a:rPr lang="en-US" dirty="0"/>
              <a:t>Cameras are either “Fixed” assigned to a wearer, or “Self-assign” using an RFID tag.  This is permanently set when configuring the Controller.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Unlike other IP Plugins, this plugin runs a Web Service which is used to push video files from the BWC to the exacqVision Server.</a:t>
            </a:r>
          </a:p>
          <a:p>
            <a:pPr lvl="1"/>
            <a:r>
              <a:rPr lang="en-US" dirty="0"/>
              <a:t>We don’t request live video from the Cameras or the Controller</a:t>
            </a:r>
          </a:p>
          <a:p>
            <a:pPr lvl="1"/>
            <a:r>
              <a:rPr lang="en-US" dirty="0"/>
              <a:t>No configuration is pushed from the Client to the BW Cameras or Controller</a:t>
            </a:r>
          </a:p>
          <a:p>
            <a:pPr lvl="1"/>
            <a:r>
              <a:rPr lang="en-US" dirty="0"/>
              <a:t>A certificate and key is generated for the BWC to utilize to secure traffic.  They are stored alongside the xml:</a:t>
            </a:r>
          </a:p>
          <a:p>
            <a:pPr lvl="2"/>
            <a:r>
              <a:rPr lang="en-US" dirty="0" err="1"/>
              <a:t>axisbwpi_key.pem</a:t>
            </a:r>
            <a:endParaRPr lang="en-US" dirty="0"/>
          </a:p>
          <a:p>
            <a:pPr lvl="2"/>
            <a:r>
              <a:rPr lang="en-US" dirty="0" err="1"/>
              <a:t>axisbwpi_cert.pem</a:t>
            </a:r>
            <a:endParaRPr lang="en-US" dirty="0"/>
          </a:p>
          <a:p>
            <a:pPr lvl="3"/>
            <a:r>
              <a:rPr lang="en-US" dirty="0"/>
              <a:t>These can be replaced with official certificates and uploaded to the BWC in the browser.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Customers should expect a high bandwidth utilization.  Having an isolated connection between the BWC and exacqVision Server is best – similar to Extended Storage (iSCSI)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10919882" cy="4814887"/>
          </a:xfrm>
        </p:spPr>
        <p:txBody>
          <a:bodyPr/>
          <a:lstStyle/>
          <a:p>
            <a:r>
              <a:rPr lang="en-US" dirty="0"/>
              <a:t>Recording Profiles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9" name="BWC - Camera Profiles">
            <a:hlinkClick r:id="" action="ppaction://media"/>
            <a:extLst>
              <a:ext uri="{FF2B5EF4-FFF2-40B4-BE49-F238E27FC236}">
                <a16:creationId xmlns:a16="http://schemas.microsoft.com/office/drawing/2014/main" id="{638B5446-6369-4B54-AAB7-EBBCFE7A8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319" y="1498588"/>
            <a:ext cx="7697362" cy="472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0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AFD-2D32-43B5-A01B-8C272224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– Axis Body Worn Cameras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0232-8AFA-44CF-9BA5-B31878AB7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8DE6-E2E7-4C60-8812-A58F906E4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51110"/>
            <a:ext cx="4575379" cy="4814887"/>
          </a:xfrm>
        </p:spPr>
        <p:txBody>
          <a:bodyPr/>
          <a:lstStyle/>
          <a:p>
            <a:r>
              <a:rPr lang="en-US" dirty="0"/>
              <a:t>Permissions</a:t>
            </a:r>
          </a:p>
          <a:p>
            <a:pPr lvl="1"/>
            <a:r>
              <a:rPr lang="en-US" dirty="0"/>
              <a:t>No specific permissions based upon the BW User.  Anyone with ‘Search’ privilege will be able to see them.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E3C29-80BE-44E6-A6D4-D44ABE1B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661" y="1326281"/>
            <a:ext cx="5646977" cy="420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1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04D3C53F-5D4E-A94A-9EF8-D32F879CE202}"/>
    </a:ext>
  </a:extLst>
</a:theme>
</file>

<file path=ppt/theme/theme2.xml><?xml version="1.0" encoding="utf-8"?>
<a:theme xmlns:a="http://schemas.openxmlformats.org/drawingml/2006/main" name="02_JCI_with with Product Brand Logo-Covers">
  <a:themeElements>
    <a:clrScheme name="Custom 1">
      <a:dk1>
        <a:srgbClr val="2E2824"/>
      </a:dk1>
      <a:lt1>
        <a:srgbClr val="FFFFFF"/>
      </a:lt1>
      <a:dk2>
        <a:srgbClr val="00539E"/>
      </a:dk2>
      <a:lt2>
        <a:srgbClr val="878785"/>
      </a:lt2>
      <a:accent1>
        <a:srgbClr val="8CC63E"/>
      </a:accent1>
      <a:accent2>
        <a:srgbClr val="00BBE3"/>
      </a:accent2>
      <a:accent3>
        <a:srgbClr val="D5D537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E3AACFC7-D772-B24A-9C9D-0BA14D2874C8}"/>
    </a:ext>
  </a:extLst>
</a:theme>
</file>

<file path=ppt/theme/theme3.xml><?xml version="1.0" encoding="utf-8"?>
<a:theme xmlns:a="http://schemas.openxmlformats.org/drawingml/2006/main" name="03_JCI_with with Product Brand Logo-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F8B7A11E-0006-B242-A2B5-3B61BF17212F}"/>
    </a:ext>
  </a:extLst>
</a:theme>
</file>

<file path=ppt/theme/theme4.xml><?xml version="1.0" encoding="utf-8"?>
<a:theme xmlns:a="http://schemas.openxmlformats.org/drawingml/2006/main" name="04_JCI_ with Product Brand Logo-Divider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B1B73FB8-5517-904A-9F19-8D9CB467B8F9}"/>
    </a:ext>
  </a:extLst>
</a:theme>
</file>

<file path=ppt/theme/theme5.xml><?xml version="1.0" encoding="utf-8"?>
<a:theme xmlns:a="http://schemas.openxmlformats.org/drawingml/2006/main" name="JCI_slides_blank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2C9CD4B7-0E39-784D-BC4D-63D5EA5F51F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75733106D943B7E7A64A34B9B522" ma:contentTypeVersion="7" ma:contentTypeDescription="Create a new document." ma:contentTypeScope="" ma:versionID="fc5988ae6ccdcb562461148356f70ebd">
  <xsd:schema xmlns:xsd="http://www.w3.org/2001/XMLSchema" xmlns:xs="http://www.w3.org/2001/XMLSchema" xmlns:p="http://schemas.microsoft.com/office/2006/metadata/properties" xmlns:ns2="946b0dc3-26e6-41a1-aefe-3acd1ba891c6" targetNamespace="http://schemas.microsoft.com/office/2006/metadata/properties" ma:root="true" ma:fieldsID="61a7986d5dcb7533c5c5f4e824c70c10" ns2:_="">
    <xsd:import namespace="946b0dc3-26e6-41a1-aefe-3acd1ba891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b0dc3-26e6-41a1-aefe-3acd1ba89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0B520-8462-487C-BE2E-8AE0DA80BE70}">
  <ds:schemaRefs>
    <ds:schemaRef ds:uri="http://schemas.microsoft.com/office/2006/metadata/properties"/>
    <ds:schemaRef ds:uri="http://schemas.microsoft.com/office/infopath/2007/PartnerControls"/>
    <ds:schemaRef ds:uri="4d244762-d60a-4dc0-a00b-2af0e9ebe905"/>
  </ds:schemaRefs>
</ds:datastoreItem>
</file>

<file path=customXml/itemProps2.xml><?xml version="1.0" encoding="utf-8"?>
<ds:datastoreItem xmlns:ds="http://schemas.openxmlformats.org/officeDocument/2006/customXml" ds:itemID="{6552FE26-E963-4D9B-B8E0-35A02F853C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5EB0C4-2451-4B4A-82E9-E85500593C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6b0dc3-26e6-41a1-aefe-3acd1ba891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9744</TotalTime>
  <Words>1420</Words>
  <Application>Microsoft Office PowerPoint</Application>
  <PresentationFormat>Widescreen</PresentationFormat>
  <Paragraphs>161</Paragraphs>
  <Slides>21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Wingdings</vt:lpstr>
      <vt:lpstr>01_JCI_with Product Brand Logo-Inside</vt:lpstr>
      <vt:lpstr>02_JCI_with with Product Brand Logo-Covers</vt:lpstr>
      <vt:lpstr>03_JCI_with with Product Brand Logo-Dividers</vt:lpstr>
      <vt:lpstr>04_JCI_ with Product Brand Logo-Dividerv2</vt:lpstr>
      <vt:lpstr>JCI_slides_blank</vt:lpstr>
      <vt:lpstr>Technical Support Training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Feature – Axis Body Worn Cameras</vt:lpstr>
      <vt:lpstr>Resources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Support Training</dc:title>
  <dc:creator>Isaac Penrod</dc:creator>
  <cp:lastModifiedBy>Isaac Penrod</cp:lastModifiedBy>
  <cp:revision>109</cp:revision>
  <dcterms:created xsi:type="dcterms:W3CDTF">2020-12-08T18:02:27Z</dcterms:created>
  <dcterms:modified xsi:type="dcterms:W3CDTF">2021-04-19T17:36:40Z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e01c0c-f9b3-4dc4-af0b-a82110cc37cd_Enabled">
    <vt:lpwstr>True</vt:lpwstr>
  </property>
  <property fmtid="{D5CDD505-2E9C-101B-9397-08002B2CF9AE}" pid="3" name="MSIP_Label_6be01c0c-f9b3-4dc4-af0b-a82110cc37cd_SiteId">
    <vt:lpwstr>a1f1e214-7ded-45b6-81a1-9e8ae3459641</vt:lpwstr>
  </property>
  <property fmtid="{D5CDD505-2E9C-101B-9397-08002B2CF9AE}" pid="4" name="MSIP_Label_6be01c0c-f9b3-4dc4-af0b-a82110cc37cd_Owner">
    <vt:lpwstr>jpenroi@jci.com</vt:lpwstr>
  </property>
  <property fmtid="{D5CDD505-2E9C-101B-9397-08002B2CF9AE}" pid="5" name="MSIP_Label_6be01c0c-f9b3-4dc4-af0b-a82110cc37cd_SetDate">
    <vt:lpwstr>2020-12-08T18:30:36.0724563Z</vt:lpwstr>
  </property>
  <property fmtid="{D5CDD505-2E9C-101B-9397-08002B2CF9AE}" pid="6" name="MSIP_Label_6be01c0c-f9b3-4dc4-af0b-a82110cc37cd_Name">
    <vt:lpwstr>Internal</vt:lpwstr>
  </property>
  <property fmtid="{D5CDD505-2E9C-101B-9397-08002B2CF9AE}" pid="7" name="MSIP_Label_6be01c0c-f9b3-4dc4-af0b-a82110cc37cd_Application">
    <vt:lpwstr>Microsoft Azure Information Protection</vt:lpwstr>
  </property>
  <property fmtid="{D5CDD505-2E9C-101B-9397-08002B2CF9AE}" pid="8" name="MSIP_Label_6be01c0c-f9b3-4dc4-af0b-a82110cc37cd_ActionId">
    <vt:lpwstr>3e690b0e-e297-401b-9287-e7c86aaefa4f</vt:lpwstr>
  </property>
  <property fmtid="{D5CDD505-2E9C-101B-9397-08002B2CF9AE}" pid="9" name="MSIP_Label_6be01c0c-f9b3-4dc4-af0b-a82110cc37cd_Extended_MSFT_Method">
    <vt:lpwstr>Automatic</vt:lpwstr>
  </property>
  <property fmtid="{D5CDD505-2E9C-101B-9397-08002B2CF9AE}" pid="10" name="Information Classification">
    <vt:lpwstr>Internal</vt:lpwstr>
  </property>
</Properties>
</file>