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519" r:id="rId3"/>
    <p:sldId id="530" r:id="rId4"/>
    <p:sldId id="531" r:id="rId5"/>
    <p:sldId id="532" r:id="rId6"/>
    <p:sldId id="528" r:id="rId7"/>
    <p:sldId id="533" r:id="rId8"/>
    <p:sldId id="534" r:id="rId9"/>
    <p:sldId id="547" r:id="rId10"/>
    <p:sldId id="540" r:id="rId11"/>
    <p:sldId id="541" r:id="rId12"/>
    <p:sldId id="542" r:id="rId13"/>
    <p:sldId id="535" r:id="rId14"/>
    <p:sldId id="536" r:id="rId15"/>
    <p:sldId id="537" r:id="rId16"/>
    <p:sldId id="538" r:id="rId17"/>
    <p:sldId id="543" r:id="rId18"/>
    <p:sldId id="546" r:id="rId19"/>
    <p:sldId id="545" r:id="rId20"/>
    <p:sldId id="551" r:id="rId21"/>
    <p:sldId id="544" r:id="rId22"/>
    <p:sldId id="550" r:id="rId23"/>
    <p:sldId id="549" r:id="rId24"/>
    <p:sldId id="54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ger Morency" initials="R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60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82734" autoAdjust="0"/>
  </p:normalViewPr>
  <p:slideViewPr>
    <p:cSldViewPr>
      <p:cViewPr>
        <p:scale>
          <a:sx n="87" d="100"/>
          <a:sy n="87" d="100"/>
        </p:scale>
        <p:origin x="-232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423BDC-286B-419E-A738-7AB147AF30C9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531DE6-54B7-42F5-BC70-6821C175C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68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ABE0F-9795-4F3F-8388-D315BE79DC6F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00C158-5B50-43A7-A86B-A51E897EC4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3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Encoding – decoding – transcoding – containers - codecs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39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B-Frames are the “reverb” of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happens when there’s a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don’t we</a:t>
            </a:r>
            <a:r>
              <a:rPr lang="en-US" baseline="0" dirty="0" smtClean="0"/>
              <a:t> see this more often in our software?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there are problems in the RTSP stream?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the encoding effect Time-Lapse recording?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</a:t>
            </a:r>
            <a:r>
              <a:rPr lang="en-US" baseline="0" dirty="0" smtClean="0"/>
              <a:t> codec?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psExplore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Walk-through Wrigley export.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9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 Stream</a:t>
            </a:r>
            <a:endParaRPr lang="en-US" dirty="0"/>
          </a:p>
          <a:p>
            <a:r>
              <a:rPr lang="en-US" dirty="0" smtClean="0"/>
              <a:t>So</a:t>
            </a:r>
            <a:r>
              <a:rPr lang="en-US" baseline="0" dirty="0" smtClean="0"/>
              <a:t> how are these codecs packaged?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compression exactly?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Discrete Cosine Transform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this matters?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what’s transcoding?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1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C158-5B50-43A7-A86B-A51E897EC4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 txBox="1">
            <a:spLocks/>
          </p:cNvSpPr>
          <p:nvPr userDrawn="1"/>
        </p:nvSpPr>
        <p:spPr>
          <a:xfrm>
            <a:off x="4800600" y="6356350"/>
            <a:ext cx="3581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Company Confidential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tyco_sp_hz_wht_rev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76800" y="3743977"/>
            <a:ext cx="3947873" cy="1165624"/>
          </a:xfrm>
          <a:prstGeom prst="rect">
            <a:avLst/>
          </a:prstGeom>
        </p:spPr>
      </p:pic>
      <p:pic>
        <p:nvPicPr>
          <p:cNvPr id="10" name="Picture 9" descr="template4-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4724400" cy="29273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340475"/>
            <a:ext cx="457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FDD3D-B136-4263-919D-BA0DDC5D06B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400800" y="6294120"/>
            <a:ext cx="243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FDD3D-B136-4263-919D-BA0DDC5D06B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FDD3D-B136-4263-919D-BA0DDC5D06B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FDD3D-B136-4263-919D-BA0DDC5D06B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400800" y="6294120"/>
            <a:ext cx="243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FDD3D-B136-4263-919D-BA0DDC5D06B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FDD3D-B136-4263-919D-BA0DDC5D06B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FDD3D-B136-4263-919D-BA0DDC5D06B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FDD3D-B136-4263-919D-BA0DDC5D06B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0"/>
          <p:cNvSpPr txBox="1">
            <a:spLocks/>
          </p:cNvSpPr>
          <p:nvPr/>
        </p:nvSpPr>
        <p:spPr>
          <a:xfrm>
            <a:off x="4800600" y="6356350"/>
            <a:ext cx="3581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Company Confidential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yco_sp_hz_wht_rev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743977"/>
            <a:ext cx="3947873" cy="1165624"/>
          </a:xfrm>
          <a:prstGeom prst="rect">
            <a:avLst/>
          </a:prstGeom>
        </p:spPr>
      </p:pic>
      <p:pic>
        <p:nvPicPr>
          <p:cNvPr id="5" name="Picture 4" descr="template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4724400" cy="29273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340475"/>
            <a:ext cx="457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6200" y="228600"/>
            <a:ext cx="990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91440"/>
            <a:ext cx="8229600" cy="762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2000">
                <a:solidFill>
                  <a:srgbClr val="0070C0"/>
                </a:solidFill>
              </a:defRPr>
            </a:lvl3pPr>
            <a:lvl4pPr>
              <a:defRPr sz="2000">
                <a:solidFill>
                  <a:srgbClr val="0070C0"/>
                </a:solidFill>
              </a:defRPr>
            </a:lvl4pPr>
            <a:lvl5pPr>
              <a:defRPr sz="20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2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400800" y="6294120"/>
            <a:ext cx="243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502920"/>
            <a:ext cx="7990656" cy="6529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E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00800" y="6294120"/>
            <a:ext cx="243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375717"/>
            <a:ext cx="2133600" cy="365125"/>
          </a:xfrm>
          <a:prstGeom prst="rect">
            <a:avLst/>
          </a:prstGeom>
        </p:spPr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0"/>
          <p:cNvSpPr txBox="1">
            <a:spLocks/>
          </p:cNvSpPr>
          <p:nvPr/>
        </p:nvSpPr>
        <p:spPr>
          <a:xfrm>
            <a:off x="4800600" y="6356350"/>
            <a:ext cx="35814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Company Confidential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yco_sp_hz_wht_rev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743977"/>
            <a:ext cx="3947873" cy="1165624"/>
          </a:xfrm>
          <a:prstGeom prst="rect">
            <a:avLst/>
          </a:prstGeom>
        </p:spPr>
      </p:pic>
      <p:pic>
        <p:nvPicPr>
          <p:cNvPr id="5" name="Picture 4" descr="template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4724400" cy="29273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340475"/>
            <a:ext cx="457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400800" y="6294120"/>
            <a:ext cx="243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xacqVision_logo-grad (2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6328527"/>
            <a:ext cx="2532199" cy="44184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6200" y="228600"/>
            <a:ext cx="990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91440"/>
            <a:ext cx="8229600" cy="762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2000">
                <a:solidFill>
                  <a:srgbClr val="0070C0"/>
                </a:solidFill>
              </a:defRPr>
            </a:lvl3pPr>
            <a:lvl4pPr>
              <a:defRPr sz="2000">
                <a:solidFill>
                  <a:srgbClr val="0070C0"/>
                </a:solidFill>
              </a:defRPr>
            </a:lvl4pPr>
            <a:lvl5pPr>
              <a:defRPr sz="20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8229600" cy="4608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19800" y="638619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00600" y="6294120"/>
            <a:ext cx="411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Confidential</a:t>
            </a:r>
            <a:r>
              <a:rPr lang="en-US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for Tyco Employees Only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1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FDD3D-B136-4263-919D-BA0DDC5D06B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FDD3D-B136-4263-919D-BA0DDC5D06B5}" type="datetimeFigureOut">
              <a:rPr lang="en-US" smtClean="0"/>
              <a:pPr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924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261103"/>
            <a:ext cx="8610600" cy="0"/>
          </a:xfrm>
          <a:prstGeom prst="line">
            <a:avLst/>
          </a:prstGeom>
          <a:ln w="12700">
            <a:solidFill>
              <a:srgbClr val="FF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57A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 descr="tyco_sp_hz_blue_rg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272" y="6344178"/>
            <a:ext cx="1371600" cy="4049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952" y="274638"/>
            <a:ext cx="7979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AD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889496" y="6329934"/>
            <a:ext cx="1797304" cy="375666"/>
          </a:xfrm>
          <a:prstGeom prst="rect">
            <a:avLst/>
          </a:prstGeom>
        </p:spPr>
      </p:pic>
      <p:pic>
        <p:nvPicPr>
          <p:cNvPr id="5" name="Picture 4" descr="Tyco Bullet Blu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57200"/>
            <a:ext cx="478352" cy="729342"/>
          </a:xfrm>
          <a:prstGeom prst="rect">
            <a:avLst/>
          </a:prstGeom>
        </p:spPr>
      </p:pic>
      <p:pic>
        <p:nvPicPr>
          <p:cNvPr id="13" name="Picture 12" descr="spectrumOnly copy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6781800"/>
            <a:ext cx="9144000" cy="3223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400800" y="6294120"/>
            <a:ext cx="243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rgbClr val="0057A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674" r:id="rId4"/>
    <p:sldLayoutId id="2147483680" r:id="rId5"/>
    <p:sldLayoutId id="21474836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kern="1200" baseline="0" smtClean="0">
          <a:solidFill>
            <a:srgbClr val="0057A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19063" indent="-119063" algn="l" defTabSz="914400" rtl="0" eaLnBrk="1" latinLnBrk="0" hangingPunct="1">
        <a:spcBef>
          <a:spcPct val="20000"/>
        </a:spcBef>
        <a:buFontTx/>
        <a:buBlip>
          <a:blip r:embed="rId12"/>
        </a:buBlip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76263" indent="-119063" algn="l" defTabSz="914400" rtl="0" eaLnBrk="1" latinLnBrk="0" hangingPunct="1">
        <a:spcBef>
          <a:spcPct val="20000"/>
        </a:spcBef>
        <a:buClr>
          <a:srgbClr val="FFAF00"/>
        </a:buClr>
        <a:buFont typeface="Arial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033463" indent="-119063" algn="l" defTabSz="914400" rtl="0" eaLnBrk="1" latinLnBrk="0" hangingPunct="1">
        <a:spcBef>
          <a:spcPct val="20000"/>
        </a:spcBef>
        <a:buClr>
          <a:srgbClr val="FFAF00"/>
        </a:buClr>
        <a:buFont typeface="Arial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490663" indent="-119063" algn="l" defTabSz="914400" rtl="0" eaLnBrk="1" latinLnBrk="0" hangingPunct="1">
        <a:spcBef>
          <a:spcPct val="20000"/>
        </a:spcBef>
        <a:buClr>
          <a:srgbClr val="FFAF00"/>
        </a:buClr>
        <a:buFont typeface="Arial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947863" indent="-119063" algn="l" defTabSz="914400" rtl="0" eaLnBrk="1" latinLnBrk="0" hangingPunct="1">
        <a:spcBef>
          <a:spcPct val="20000"/>
        </a:spcBef>
        <a:buClr>
          <a:srgbClr val="FFAF00"/>
        </a:buClr>
        <a:buFont typeface="Arial" pitchFamily="34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0057A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exacqlogo-x-BIG-white.png"/>
          <p:cNvPicPr>
            <a:picLocks noChangeAspect="1"/>
          </p:cNvPicPr>
          <p:nvPr/>
        </p:nvPicPr>
        <p:blipFill>
          <a:blip r:embed="rId15" cstate="print"/>
          <a:srcRect t="19161" r="36185" b="22435"/>
          <a:stretch>
            <a:fillRect/>
          </a:stretch>
        </p:blipFill>
        <p:spPr>
          <a:xfrm>
            <a:off x="2133600" y="0"/>
            <a:ext cx="7010400" cy="6172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exacq-endorsement-justified-wht-rev-1color-log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96200" y="6248400"/>
            <a:ext cx="1319212" cy="532728"/>
          </a:xfrm>
          <a:prstGeom prst="rect">
            <a:avLst/>
          </a:prstGeom>
        </p:spPr>
      </p:pic>
      <p:pic>
        <p:nvPicPr>
          <p:cNvPr id="15" name="Picture 14" descr="tsp-logo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6200" y="6331744"/>
            <a:ext cx="1523999" cy="4500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A6A1A25-6562-4E7E-ACDE-E180F7A8BB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555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8"/>
        </a:buBlip>
        <a:defRPr sz="3200" kern="1200">
          <a:solidFill>
            <a:srgbClr val="0057A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7A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57A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57A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57A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429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Video Encoding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Training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09815"/>
            <a:ext cx="2286000" cy="9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MJPEG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video frame is compressed separately as a JPEG image and transmitted sequentially.</a:t>
            </a:r>
            <a:endParaRPr lang="en-US" dirty="0"/>
          </a:p>
        </p:txBody>
      </p:sp>
      <p:pic>
        <p:nvPicPr>
          <p:cNvPr id="10242" name="Picture 2" descr="C:\Users\ipenrod\Desktop\flip_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57" y="1981200"/>
            <a:ext cx="4927599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MPEG and H.264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1600" dirty="0" smtClean="0"/>
              <a:t>Video is encoded and transmitted in a collection of I, P, and B frames, known as a GOP (Group of Pictures) or GOV (Group of Video).</a:t>
            </a:r>
            <a:endParaRPr lang="en-US" sz="1600" dirty="0"/>
          </a:p>
        </p:txBody>
      </p:sp>
      <p:pic>
        <p:nvPicPr>
          <p:cNvPr id="11266" name="Picture 2" descr="C:\Users\ipenrod\Desktop\G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398736" cy="39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I – P – and B Frames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1600" dirty="0" smtClean="0"/>
              <a:t>I-frame</a:t>
            </a:r>
            <a:br>
              <a:rPr lang="en-US" sz="1600" dirty="0" smtClean="0"/>
            </a:br>
            <a:r>
              <a:rPr lang="en-US" sz="1600" dirty="0" smtClean="0"/>
              <a:t>‘Intra-coded picture’ - in effect a fully specified picture, like a conventional static image file.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P-frame</a:t>
            </a:r>
            <a:br>
              <a:rPr lang="en-US" sz="1600" dirty="0" smtClean="0"/>
            </a:br>
            <a:r>
              <a:rPr lang="en-US" sz="1600" dirty="0" smtClean="0"/>
              <a:t>‘Predicted picture’ - holds only the changes in the image from the previous frame.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B-Frame</a:t>
            </a:r>
            <a:br>
              <a:rPr lang="en-US" sz="1600" dirty="0" smtClean="0"/>
            </a:br>
            <a:r>
              <a:rPr lang="en-US" sz="1600" dirty="0" smtClean="0"/>
              <a:t>‘Bi-predictive picture’ – uses the difference between the current frame and both preceding and following frames to specify its content.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2" descr="C:\Users\ipenrod\Desktop\I-P-B 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4762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I-Frames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This type of frame contains every pixel block.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7171" name="Picture 3" descr="C:\Users\ipenrod\Desktop\I-Fra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4483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-Frames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These frames contain only the pixel blocks that changed since the last I-Frame.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 descr="C:\Users\ipenrod\Desktop\I and P fra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435225"/>
            <a:ext cx="54483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B-Frames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These frames are the predicted difference between the preceding and the following frames.</a:t>
            </a:r>
            <a:br>
              <a:rPr lang="en-US" dirty="0" smtClean="0"/>
            </a:br>
            <a:r>
              <a:rPr lang="en-US" dirty="0" smtClean="0"/>
              <a:t>B-frames are not available when using H.264’s Baseline Profile, though some supported cameras do send B-frames.  These will become increasingly important as we start to support cameras that stream H.265.</a:t>
            </a:r>
            <a:endParaRPr lang="en-US" dirty="0"/>
          </a:p>
        </p:txBody>
      </p:sp>
      <p:pic>
        <p:nvPicPr>
          <p:cNvPr id="9218" name="Picture 2" descr="C:\Users\ipenrod\Desktop\B-Fra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38525"/>
            <a:ext cx="55911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1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Data Transmission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1600" dirty="0" smtClean="0"/>
              <a:t>Knowing how the data was broken up</a:t>
            </a:r>
            <a:br>
              <a:rPr lang="en-US" sz="1600" dirty="0" smtClean="0"/>
            </a:br>
            <a:r>
              <a:rPr lang="en-US" sz="1600" dirty="0" smtClean="0"/>
              <a:t>will help you troubleshoot.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i="1" dirty="0" smtClean="0"/>
              <a:t>	          Out of Order</a:t>
            </a:r>
            <a:endParaRPr lang="en-US" sz="1600" i="1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2290" name="Picture 2" descr="C:\Users\ipenrod\Desktop\Frame Err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382962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penrod\Desktop\baseballglych1-s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8290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Frame Re-ordering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Since v6.4, the </a:t>
            </a:r>
            <a:r>
              <a:rPr lang="en-US" dirty="0" err="1" smtClean="0"/>
              <a:t>exacqVision</a:t>
            </a:r>
            <a:r>
              <a:rPr lang="en-US" dirty="0" smtClean="0"/>
              <a:t> Client and </a:t>
            </a:r>
            <a:r>
              <a:rPr lang="en-US" dirty="0" err="1" smtClean="0"/>
              <a:t>ePlayer</a:t>
            </a:r>
            <a:r>
              <a:rPr lang="en-US" dirty="0" smtClean="0"/>
              <a:t> re-orders the frames for Searching and Exports, excluding AVI and MOV.</a:t>
            </a:r>
            <a:endParaRPr lang="en-US" dirty="0"/>
          </a:p>
        </p:txBody>
      </p:sp>
      <p:pic>
        <p:nvPicPr>
          <p:cNvPr id="3076" name="Picture 4" descr="C:\Users\ipenrod\Desktop\j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17415"/>
            <a:ext cx="4900613" cy="38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Verifying the RTSP Stream</a:t>
            </a:r>
            <a:endParaRPr lang="en-US" b="1" dirty="0"/>
          </a:p>
        </p:txBody>
      </p:sp>
      <p:pic>
        <p:nvPicPr>
          <p:cNvPr id="4099" name="Picture 3" descr="C:\Users\ipenrod\Desktop\brows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906463" cy="42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VLC Media 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DVR </a:t>
            </a:r>
            <a:r>
              <a:rPr lang="en-US" dirty="0"/>
              <a:t>Wiki -https://</a:t>
            </a:r>
            <a:r>
              <a:rPr lang="en-US" dirty="0" smtClean="0"/>
              <a:t>trac.exacq.com/DVR/wiki/</a:t>
            </a:r>
            <a:r>
              <a:rPr lang="en-US" dirty="0" err="1" smtClean="0"/>
              <a:t>GenericRtspPlugin</a:t>
            </a:r>
            <a:endParaRPr lang="en-US" dirty="0" smtClean="0"/>
          </a:p>
          <a:p>
            <a:r>
              <a:rPr lang="en-US" dirty="0" err="1" smtClean="0"/>
              <a:t>SoleraTec</a:t>
            </a:r>
            <a:r>
              <a:rPr lang="en-US" dirty="0"/>
              <a:t> - http://www.soleratec.com/support/rtsp/rtsp_listing</a:t>
            </a:r>
          </a:p>
        </p:txBody>
      </p:sp>
      <p:pic>
        <p:nvPicPr>
          <p:cNvPr id="2050" name="Picture 2" descr="C:\Users\ipenrod\Desktop\Capture 2015-09-01 15-07-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586413" cy="38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Codecs vs. Containers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03514"/>
            <a:ext cx="4114800" cy="4191000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CODEC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 method for encoding and decoding data and more specifically, a protocol for compressing data, especially video.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04782" y="914400"/>
            <a:ext cx="4114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 algn="ctr">
              <a:buFontTx/>
              <a:buNone/>
            </a:pPr>
            <a:r>
              <a:rPr lang="en-US" sz="3600" dirty="0" smtClean="0"/>
              <a:t>CONTAINER</a:t>
            </a:r>
            <a:endParaRPr lang="en-US" dirty="0" smtClean="0"/>
          </a:p>
          <a:p>
            <a:pPr marL="0" indent="0" algn="ctr">
              <a:buFontTx/>
              <a:buNone/>
            </a:pPr>
            <a:endParaRPr lang="en-US" dirty="0" smtClean="0"/>
          </a:p>
          <a:p>
            <a:pPr marL="0" indent="0" algn="ctr">
              <a:buFontTx/>
              <a:buNone/>
            </a:pPr>
            <a:r>
              <a:rPr lang="en-US" dirty="0" smtClean="0"/>
              <a:t>A file-type that holds the grouping of compressed video as defined by the codec.</a:t>
            </a:r>
            <a:endParaRPr lang="en-US" dirty="0"/>
          </a:p>
        </p:txBody>
      </p:sp>
      <p:pic>
        <p:nvPicPr>
          <p:cNvPr id="1026" name="Picture 2" descr="C:\Users\ipenrod\Desktop\codecs-contain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53" y="3920813"/>
            <a:ext cx="3857851" cy="20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Time-Lapse Recording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1600" dirty="0" smtClean="0"/>
              <a:t>Only I-Frames are utilized for time-lapse recording, and will have missing video if the GOP length is greater than the desired time-lapse setting.</a:t>
            </a:r>
          </a:p>
          <a:p>
            <a:endParaRPr lang="en-US" sz="1600" dirty="0" smtClean="0"/>
          </a:p>
          <a:p>
            <a:r>
              <a:rPr lang="en-US" sz="1600" dirty="0" smtClean="0"/>
              <a:t>A camera with a GOP of 50 and streaming at 3 frames per second will send an I-Frame every 16.7 seconds</a:t>
            </a:r>
          </a:p>
          <a:p>
            <a:endParaRPr lang="en-US" sz="1600" dirty="0" smtClean="0"/>
          </a:p>
          <a:p>
            <a:r>
              <a:rPr lang="en-US" sz="1600" dirty="0" smtClean="0"/>
              <a:t>Increasing the cameras fps, or decreasing the GOP length will allow for a lower time-lapse setting.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1026" name="Picture 2" descr="C:\Users\ipenrod\Desktop\Capture 2015-08-26 17-02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7107"/>
            <a:ext cx="46196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psExplore.exe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Available on </a:t>
            </a:r>
            <a:r>
              <a:rPr lang="en-US" smtClean="0"/>
              <a:t>the </a:t>
            </a:r>
            <a:r>
              <a:rPr lang="en-US" smtClean="0"/>
              <a:t>Support</a:t>
            </a:r>
            <a:r>
              <a:rPr lang="en-US" smtClean="0"/>
              <a:t> </a:t>
            </a:r>
            <a:r>
              <a:rPr lang="en-US" dirty="0" smtClean="0"/>
              <a:t>Wiki</a:t>
            </a:r>
            <a:endParaRPr lang="en-US" dirty="0"/>
          </a:p>
        </p:txBody>
      </p:sp>
      <p:pic>
        <p:nvPicPr>
          <p:cNvPr id="1026" name="Picture 2" descr="C:\Users\ipenrod\Desktop\Capture 2015-09-01 14-55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1600200"/>
            <a:ext cx="5691188" cy="43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https://en.wikipedia.org/wiki/Video_compression_picture_types</a:t>
            </a:r>
          </a:p>
          <a:p>
            <a:r>
              <a:rPr lang="en-US" sz="1800" dirty="0"/>
              <a:t>https://en.wikipedia.org/wiki/Motion_JPEG</a:t>
            </a:r>
          </a:p>
          <a:p>
            <a:r>
              <a:rPr lang="en-US" sz="1800" dirty="0"/>
              <a:t>https://en.wikipedia.org/wiki/Comparison_of_video_container_formats</a:t>
            </a:r>
          </a:p>
          <a:p>
            <a:r>
              <a:rPr lang="en-US" sz="1800" dirty="0"/>
              <a:t>http://www.eetimes.com/document.asp?doc_id=1275883</a:t>
            </a:r>
          </a:p>
          <a:p>
            <a:r>
              <a:rPr lang="en-US" sz="1800" dirty="0"/>
              <a:t>https://en.wikipedia.org/wiki/List_of_codecs</a:t>
            </a:r>
          </a:p>
          <a:p>
            <a:r>
              <a:rPr lang="en-US" sz="1800" dirty="0"/>
              <a:t>http://www.encoding.com/blog/2014/01/13/whats-difference-codecs-containers</a:t>
            </a:r>
            <a:r>
              <a:rPr lang="en-US" sz="1800" dirty="0" smtClean="0"/>
              <a:t>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33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</a:p>
        </p:txBody>
      </p:sp>
      <p:pic>
        <p:nvPicPr>
          <p:cNvPr id="1026" name="Picture 2" descr="C:\Users\ipenrod\Desktop\Question_mark_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2734142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Common Types of Codecs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 smtClean="0"/>
              <a:t>MJPEG</a:t>
            </a:r>
          </a:p>
          <a:p>
            <a:r>
              <a:rPr lang="en-US" sz="2400" dirty="0" smtClean="0"/>
              <a:t>MPEG-4 Part 2</a:t>
            </a:r>
          </a:p>
          <a:p>
            <a:r>
              <a:rPr lang="en-US" sz="2400" dirty="0" smtClean="0"/>
              <a:t>H.264/MPEG-4 AVC</a:t>
            </a:r>
          </a:p>
          <a:p>
            <a:r>
              <a:rPr lang="en-US" sz="2400" dirty="0" smtClean="0"/>
              <a:t>H.265/HEVC</a:t>
            </a:r>
          </a:p>
          <a:p>
            <a:endParaRPr lang="en-US" sz="2400" dirty="0"/>
          </a:p>
          <a:p>
            <a:r>
              <a:rPr lang="en-US" sz="2400" dirty="0" smtClean="0"/>
              <a:t>And many others…</a:t>
            </a:r>
          </a:p>
          <a:p>
            <a:endParaRPr lang="en-US" dirty="0"/>
          </a:p>
        </p:txBody>
      </p:sp>
      <p:pic>
        <p:nvPicPr>
          <p:cNvPr id="5122" name="Picture 2" descr="C:\Users\ipenrod\Desktop\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299646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Common Types of Containers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PS - </a:t>
            </a:r>
            <a:r>
              <a:rPr lang="en-US" sz="2400" i="1" dirty="0" smtClean="0"/>
              <a:t>our </a:t>
            </a:r>
            <a:r>
              <a:rPr lang="en-US" sz="2400" i="1" dirty="0"/>
              <a:t>p</a:t>
            </a:r>
            <a:r>
              <a:rPr lang="en-US" sz="2400" i="1" dirty="0" smtClean="0"/>
              <a:t>roprietary format</a:t>
            </a:r>
          </a:p>
          <a:p>
            <a:r>
              <a:rPr lang="en-US" sz="2400" dirty="0" smtClean="0"/>
              <a:t>AVI</a:t>
            </a:r>
          </a:p>
          <a:p>
            <a:r>
              <a:rPr lang="en-US" sz="2400" dirty="0" smtClean="0"/>
              <a:t>MOV</a:t>
            </a:r>
          </a:p>
          <a:p>
            <a:r>
              <a:rPr lang="en-US" sz="2400" dirty="0" smtClean="0"/>
              <a:t>MP4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And many others…</a:t>
            </a:r>
            <a:endParaRPr lang="en-US" sz="2400" dirty="0"/>
          </a:p>
        </p:txBody>
      </p:sp>
      <p:pic>
        <p:nvPicPr>
          <p:cNvPr id="4098" name="Picture 2" descr="C:\Users\ipenrod\Desktop\contain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06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Video Compression Defined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1600" b="1" dirty="0"/>
              <a:t>Signal Analysis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This operation performs measurements on the input video stream, computes prediction errors and transform coefficients, divides the signal into </a:t>
            </a:r>
            <a:r>
              <a:rPr lang="en-US" sz="1600" dirty="0" err="1"/>
              <a:t>subbands</a:t>
            </a:r>
            <a:r>
              <a:rPr lang="en-US" sz="1600" dirty="0"/>
              <a:t>, and does any correlation analysis. Input pixels are transformed into another format (for example DCT coefficients) but no data reduction is involved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b="1" dirty="0"/>
              <a:t>Quantization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Here is where most of the compression gains are attained because the </a:t>
            </a:r>
            <a:r>
              <a:rPr lang="en-US" sz="1600" dirty="0" err="1"/>
              <a:t>quantizer</a:t>
            </a:r>
            <a:r>
              <a:rPr lang="en-US" sz="1600" dirty="0"/>
              <a:t> can throw away values that represent video information indiscernible to the viewer. The quantization step is usually </a:t>
            </a:r>
            <a:r>
              <a:rPr lang="en-US" sz="1600" dirty="0" err="1"/>
              <a:t>lossy</a:t>
            </a:r>
            <a:r>
              <a:rPr lang="en-US" sz="1600" dirty="0"/>
              <a:t>, but lossless schemes with lower compression ratios are also possible</a:t>
            </a:r>
            <a:r>
              <a:rPr lang="en-US" sz="1600" dirty="0" smtClean="0"/>
              <a:t>.</a:t>
            </a:r>
          </a:p>
          <a:p>
            <a:endParaRPr lang="en-US" sz="1600" b="1" dirty="0" smtClean="0"/>
          </a:p>
          <a:p>
            <a:r>
              <a:rPr lang="en-US" sz="1600" b="1" dirty="0"/>
              <a:t>Variable Length Coding (Entropy Coding)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Each event is assigned a code with a variable number of bits. Commonly occurring events have codes with few bits; rare events have codes with lots of bits. The expectation is that the average code length will be less than the fixed code that would otherwise be required.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93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DCT – Discrete Cosine Transform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DCT encoding, the image is broken up to 8x8 pixel blocks, quantized giving more weight to elements more important to the human visual system, then entropy encoded with a Huffman variable word length scheme.</a:t>
            </a:r>
          </a:p>
          <a:p>
            <a:endParaRPr lang="en-US" dirty="0"/>
          </a:p>
          <a:p>
            <a:r>
              <a:rPr lang="en-US" dirty="0" smtClean="0"/>
              <a:t>The stream is decompressed using the same process in reverse.</a:t>
            </a:r>
          </a:p>
        </p:txBody>
      </p:sp>
      <p:pic>
        <p:nvPicPr>
          <p:cNvPr id="2051" name="Picture 3" descr="C:\Users\ipenrod\Desktop\D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3822"/>
            <a:ext cx="8977312" cy="10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0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Why This Matters?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Each and every Codec uses a different method to turn the video into binary data for transmission.</a:t>
            </a:r>
          </a:p>
          <a:p>
            <a:r>
              <a:rPr lang="en-US" dirty="0" smtClean="0"/>
              <a:t>The decoding device must understand how it was encoded to render the video properly.</a:t>
            </a:r>
          </a:p>
          <a:p>
            <a:r>
              <a:rPr lang="en-US" dirty="0" smtClean="0"/>
              <a:t>The container the data is stored in is not nearly as important as the codec used.</a:t>
            </a:r>
          </a:p>
          <a:p>
            <a:endParaRPr lang="en-US" dirty="0" smtClean="0"/>
          </a:p>
        </p:txBody>
      </p:sp>
      <p:pic>
        <p:nvPicPr>
          <p:cNvPr id="3074" name="Picture 2" descr="C:\Users\ipenrod\Desktop\contai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505200"/>
            <a:ext cx="45910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Transcoding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direct analog-to-analog or digital-to-digital conversion of one encoding to another.</a:t>
            </a:r>
            <a:endParaRPr lang="en-US" sz="2800" dirty="0"/>
          </a:p>
        </p:txBody>
      </p:sp>
      <p:pic>
        <p:nvPicPr>
          <p:cNvPr id="1027" name="Picture 3" descr="C:\Users\ipenrod\Desktop\transco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661400" cy="160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Supported Video Codecs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3600" dirty="0" smtClean="0"/>
              <a:t>MJPEG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MPEG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H.264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Why are the data rates so different?</a:t>
            </a:r>
            <a:endParaRPr lang="en-US" sz="2800" dirty="0"/>
          </a:p>
        </p:txBody>
      </p:sp>
      <p:pic>
        <p:nvPicPr>
          <p:cNvPr id="2052" name="Picture 4" descr="C:\Users\ipenrod\Desktop\Question_mark_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38099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acq-tyco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5BFEF604B66941A8DFE3C2AD907324" ma:contentTypeVersion="14" ma:contentTypeDescription="Create a new document." ma:contentTypeScope="" ma:versionID="015d17a5529585769fb4e3994667cc22">
  <xsd:schema xmlns:xsd="http://www.w3.org/2001/XMLSchema" xmlns:xs="http://www.w3.org/2001/XMLSchema" xmlns:p="http://schemas.microsoft.com/office/2006/metadata/properties" xmlns:ns1="http://schemas.microsoft.com/sharepoint/v3" xmlns:ns2="0b6b5737-8f04-41c5-a616-6093e973ee98" xmlns:ns3="226eeb09-a421-495f-a0de-b88e2b5a2497" targetNamespace="http://schemas.microsoft.com/office/2006/metadata/properties" ma:root="true" ma:fieldsID="92082dcb17cf03dddc18651d9dbb43f4" ns1:_="" ns2:_="" ns3:_="">
    <xsd:import namespace="http://schemas.microsoft.com/sharepoint/v3"/>
    <xsd:import namespace="0b6b5737-8f04-41c5-a616-6093e973ee98"/>
    <xsd:import namespace="226eeb09-a421-495f-a0de-b88e2b5a24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1:PublishingRollupImage" minOccurs="0"/>
                <xsd:element ref="ns3:SharedWithUsers" minOccurs="0"/>
                <xsd:element ref="ns3:SharedWithDetails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12" nillable="true" ma:displayName="Rollup Image" ma:description="Rollup Image is a site column created by the Publishing feature. It is used on the Page Content Type as the image for the page shown in content roll-ups such as the Content By Search web part." ma:internalName="PublishingRollupImage" ma:readOnly="false">
      <xsd:simpleType>
        <xsd:restriction base="dms:Unknown"/>
      </xsd:simpleType>
    </xsd:element>
    <xsd:element name="AverageRating" ma:index="15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6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7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8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9" nillable="true" ma:displayName="Number of Likes" ma:internalName="LikesCount">
      <xsd:simpleType>
        <xsd:restriction base="dms:Unknown"/>
      </xsd:simpleType>
    </xsd:element>
    <xsd:element name="LikedBy" ma:index="20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b5737-8f04-41c5-a616-6093e973e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eeb09-a421-495f-a0de-b88e2b5a249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RollupImage xmlns="http://schemas.microsoft.com/sharepoint/v3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6B1EDA2A-B50A-4823-9A6B-638F06EB69CF}"/>
</file>

<file path=customXml/itemProps2.xml><?xml version="1.0" encoding="utf-8"?>
<ds:datastoreItem xmlns:ds="http://schemas.openxmlformats.org/officeDocument/2006/customXml" ds:itemID="{E4865EC9-EAED-4F28-923E-BD41CF359520}"/>
</file>

<file path=customXml/itemProps3.xml><?xml version="1.0" encoding="utf-8"?>
<ds:datastoreItem xmlns:ds="http://schemas.openxmlformats.org/officeDocument/2006/customXml" ds:itemID="{FC519172-79F3-48BD-971C-E7F3125BF9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16824</TotalTime>
  <Words>558</Words>
  <Application>Microsoft Office PowerPoint</Application>
  <PresentationFormat>On-screen Show (4:3)</PresentationFormat>
  <Paragraphs>160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2_Office Theme</vt:lpstr>
      <vt:lpstr>exacq-tyco-template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Tyco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Shahar Ze'evi</dc:creator>
  <cp:lastModifiedBy>Penrod, Isaac</cp:lastModifiedBy>
  <cp:revision>642</cp:revision>
  <cp:lastPrinted>2014-08-11T14:18:28Z</cp:lastPrinted>
  <dcterms:created xsi:type="dcterms:W3CDTF">2013-06-21T19:54:03Z</dcterms:created>
  <dcterms:modified xsi:type="dcterms:W3CDTF">2015-10-09T12:53:22Z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0x010100005BFEF604B66941A8DFE3C2AD907324</vt:lpwstr>
  </property>
  <property fmtid="{D5CDD505-2E9C-101B-9397-08002B2CF9AE}" pid="3" name="Order">
    <vt:r8>94000</vt:r8>
  </property>
  <property fmtid="{D5CDD505-2E9C-101B-9397-08002B2CF9AE}" pid="4" name="ComplianceAssetId">
    <vt:lpwstr/>
  </property>
  <property fmtid="{D5CDD505-2E9C-101B-9397-08002B2CF9AE}" pid="5" name="_SourceUrl">
    <vt:lpwstr/>
  </property>
  <property fmtid="{D5CDD505-2E9C-101B-9397-08002B2CF9AE}" pid="6" name="_SharedFileIndex">
    <vt:lpwstr/>
  </property>
</Properties>
</file>